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jWNaW4OMkcCu1wnXZbQSMKxy23dIcq6ds4CBnEEXe0Q/edit?usp=shar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Z7wO5r8XaBirxXo06CmC8a6r5cCMezQQqUOcHxXhCyk/edit?usp=shar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DM641DhTuJ7FxbZJEGqIR8dhYPLEGaoX/view?usp=shar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cisco.com/learning/lab/apic-em-basic/step/3"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QHcVElVI7FBBxlG9VmaWxA7L3q1lngjc/view?usp=sharing" TargetMode="External"/><Relationship Id="rId3" Type="http://schemas.openxmlformats.org/officeDocument/2006/relationships/hyperlink" Target="https://192.168.56.107/restconf/data/ietf-interfaces:interface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N7izcl2OqXkmiH848fsD7Mxb_EyKrBwW/view?usp=shari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_FW7-r2H8j7W5PPCAMAxzheYDufy6AhG/view?usp=sharing"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ciscospark.com/v1/people/m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jWNaW4OMkcCu1wnXZbQSMKxy23dIcq6ds4CBnEEXe0Q/edit?usp=sharing" TargetMode="External"/><Relationship Id="rId3" Type="http://schemas.openxmlformats.org/officeDocument/2006/relationships/hyperlink" Target="https://drive.google.com/drive/folders/1Ip6nw4uxTHb5t9TxHEC3xcRPGzsTgEnH?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Z7wO5r8XaBirxXo06CmC8a6r5cCMezQQqUOcHxXhCyk/edit?usp=shari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DM641DhTuJ7FxbZJEGqIR8dhYPLEGaoX/view?usp=sharing"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5oHKwKaFdTXx62GjhY6cvCUuNyx-cWhu/view?usp=sharing"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GBEe5ATsUeGqM2luFuXiWQZEyJVwAm7e/view?usp=sharin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onlint.com/"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onlint.com/"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onlint.com/"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1fa0q7liDMzm9ZEOsm64jSadV5Nzlt2G/view?usp=sharing"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onlint.com/"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QHcVElVI7FBBxlG9VmaWxA7L3q1lngjc/view?usp=sharing" TargetMode="External"/><Relationship Id="rId3" Type="http://schemas.openxmlformats.org/officeDocument/2006/relationships/hyperlink" Target="https://192.168.56.107/restconf/data/ietf-interfaces:interface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xovwktmtjsnaxyc2mwes2xu7pohqedmdm6zjw5q-0lu-script.googleusercontent.com/userCodeAppPanel#"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32892780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32892780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highlight>
                  <a:srgbClr val="FFFFFF"/>
                </a:highlight>
              </a:rPr>
              <a:t>METADATA</a:t>
            </a:r>
            <a:endParaRPr sz="1000">
              <a:highlight>
                <a:srgbClr val="FFFFFF"/>
              </a:highlight>
            </a:endParaRPr>
          </a:p>
          <a:p>
            <a:pPr indent="-292100" lvl="0" marL="457200" rtl="0" algn="l">
              <a:spcBef>
                <a:spcPts val="0"/>
              </a:spcBef>
              <a:spcAft>
                <a:spcPts val="0"/>
              </a:spcAft>
              <a:buSzPts val="1000"/>
              <a:buChar char="-"/>
            </a:pPr>
            <a:r>
              <a:rPr lang="en" sz="1000">
                <a:highlight>
                  <a:srgbClr val="FFFFFF"/>
                </a:highlight>
              </a:rPr>
              <a:t>Author: Yvan Rooseleer</a:t>
            </a:r>
            <a:endParaRPr sz="1000">
              <a:highlight>
                <a:srgbClr val="FFFFFF"/>
              </a:highlight>
            </a:endParaRPr>
          </a:p>
          <a:p>
            <a:pPr indent="-292100" lvl="0" marL="457200" rtl="0" algn="l">
              <a:spcBef>
                <a:spcPts val="0"/>
              </a:spcBef>
              <a:spcAft>
                <a:spcPts val="0"/>
              </a:spcAft>
              <a:buSzPts val="1000"/>
              <a:buChar char="-"/>
            </a:pPr>
            <a:r>
              <a:rPr lang="en" sz="1000">
                <a:highlight>
                  <a:srgbClr val="FFFFFF"/>
                </a:highlight>
              </a:rPr>
              <a:t>Speaker's email: Yvan Rooseleer yvan.rooseleer@biasc.be</a:t>
            </a:r>
            <a:endParaRPr sz="1000">
              <a:highlight>
                <a:srgbClr val="FFFFFF"/>
              </a:highlight>
            </a:endParaRPr>
          </a:p>
          <a:p>
            <a:pPr indent="-292100" lvl="0" marL="457200" rtl="0" algn="l">
              <a:spcBef>
                <a:spcPts val="0"/>
              </a:spcBef>
              <a:spcAft>
                <a:spcPts val="0"/>
              </a:spcAft>
              <a:buSzPts val="1000"/>
              <a:buChar char="-"/>
            </a:pPr>
            <a:r>
              <a:rPr lang="en" sz="1000">
                <a:highlight>
                  <a:srgbClr val="FFFFFF"/>
                </a:highlight>
              </a:rPr>
              <a:t>Creation Date: 6 February 2021</a:t>
            </a:r>
            <a:endParaRPr sz="1000">
              <a:highlight>
                <a:srgbClr val="FFFFFF"/>
              </a:highlight>
            </a:endParaRPr>
          </a:p>
          <a:p>
            <a:pPr indent="-292100" lvl="0" marL="457200" rtl="0" algn="l">
              <a:spcBef>
                <a:spcPts val="0"/>
              </a:spcBef>
              <a:spcAft>
                <a:spcPts val="0"/>
              </a:spcAft>
              <a:buSzPts val="1000"/>
              <a:buChar char="-"/>
            </a:pPr>
            <a:r>
              <a:rPr lang="en" sz="1000">
                <a:highlight>
                  <a:srgbClr val="FFFFFF"/>
                </a:highlight>
              </a:rPr>
              <a:t>Based on document: </a:t>
            </a:r>
            <a:r>
              <a:rPr lang="en" sz="1000" u="sng">
                <a:highlight>
                  <a:srgbClr val="FFFFFF"/>
                </a:highlight>
                <a:hlinkClick r:id="rId2"/>
              </a:rPr>
              <a:t>https://docs.google.com/document/d/1jWNaW4OMkcCu1wnXZbQSMKxy23dIcq6ds4CBnEEXe0Q/edit?usp=sharing</a:t>
            </a:r>
            <a:endParaRPr sz="1000">
              <a:highlight>
                <a:srgbClr val="FFFFFF"/>
              </a:highlight>
            </a:endParaRPr>
          </a:p>
          <a:p>
            <a:pPr indent="-292100" lvl="0" marL="457200" rtl="0" algn="l">
              <a:spcBef>
                <a:spcPts val="0"/>
              </a:spcBef>
              <a:spcAft>
                <a:spcPts val="0"/>
              </a:spcAft>
              <a:buSzPts val="1000"/>
              <a:buChar char="-"/>
            </a:pPr>
            <a:r>
              <a:rPr lang="en" sz="1000">
                <a:highlight>
                  <a:srgbClr val="FFFFFF"/>
                </a:highlight>
              </a:rPr>
              <a:t>S</a:t>
            </a:r>
            <a:r>
              <a:rPr lang="en" sz="1000">
                <a:highlight>
                  <a:srgbClr val="FFFFFF"/>
                </a:highlight>
              </a:rPr>
              <a:t>ession name: </a:t>
            </a:r>
            <a:endParaRPr sz="1000">
              <a:highlight>
                <a:srgbClr val="FFFFFF"/>
              </a:highlight>
            </a:endParaRPr>
          </a:p>
          <a:p>
            <a:pPr indent="0" lvl="0" marL="457200" rtl="0" algn="l">
              <a:spcBef>
                <a:spcPts val="0"/>
              </a:spcBef>
              <a:spcAft>
                <a:spcPts val="0"/>
              </a:spcAft>
              <a:buNone/>
            </a:pPr>
            <a:r>
              <a:rPr lang="en" sz="1000">
                <a:highlight>
                  <a:srgbClr val="FFFFFF"/>
                </a:highlight>
              </a:rPr>
              <a:t>Part 1: DevNet Associate: Filtering JSON Data, 25 FEB 2021, 16:00  </a:t>
            </a:r>
            <a:endParaRPr sz="1000">
              <a:highlight>
                <a:srgbClr val="FFFFFF"/>
              </a:highlight>
            </a:endParaRPr>
          </a:p>
          <a:p>
            <a:pPr indent="0" lvl="0" marL="457200" rtl="0" algn="l">
              <a:spcBef>
                <a:spcPts val="0"/>
              </a:spcBef>
              <a:spcAft>
                <a:spcPts val="0"/>
              </a:spcAft>
              <a:buNone/>
            </a:pPr>
            <a:r>
              <a:rPr lang="en" sz="1000">
                <a:highlight>
                  <a:srgbClr val="FFFFFF"/>
                </a:highlight>
              </a:rPr>
              <a:t>Part 2: DevNet Associate: Generating JSON Data, 25 FEB 2021, 17:00 </a:t>
            </a:r>
            <a:endParaRPr sz="1000">
              <a:highlight>
                <a:srgbClr val="FFFFFF"/>
              </a:highlight>
            </a:endParaRPr>
          </a:p>
          <a:p>
            <a:pPr indent="-292100" lvl="0" marL="457200" rtl="0" algn="l">
              <a:spcBef>
                <a:spcPts val="0"/>
              </a:spcBef>
              <a:spcAft>
                <a:spcPts val="0"/>
              </a:spcAft>
              <a:buSzPts val="1000"/>
              <a:buChar char="-"/>
            </a:pPr>
            <a:r>
              <a:rPr lang="en" sz="1000">
                <a:highlight>
                  <a:srgbClr val="FFFFFF"/>
                </a:highlight>
              </a:rPr>
              <a:t>S</a:t>
            </a:r>
            <a:r>
              <a:rPr lang="en" sz="1000">
                <a:highlight>
                  <a:srgbClr val="FFFFFF"/>
                </a:highlight>
              </a:rPr>
              <a:t>ession description: </a:t>
            </a:r>
            <a:endParaRPr sz="1000">
              <a:highlight>
                <a:srgbClr val="FFFFFF"/>
              </a:highlight>
            </a:endParaRPr>
          </a:p>
          <a:p>
            <a:pPr indent="0" lvl="0" marL="457200" rtl="0" algn="l">
              <a:spcBef>
                <a:spcPts val="0"/>
              </a:spcBef>
              <a:spcAft>
                <a:spcPts val="0"/>
              </a:spcAft>
              <a:buNone/>
            </a:pPr>
            <a:r>
              <a:rPr lang="en" sz="1000">
                <a:highlight>
                  <a:srgbClr val="FFFFFF"/>
                </a:highlight>
              </a:rPr>
              <a:t>Part 1: DevNet Associate: Filtering JSON Data </a:t>
            </a:r>
            <a:endParaRPr sz="1000">
              <a:highlight>
                <a:srgbClr val="FFFFFF"/>
              </a:highlight>
            </a:endParaRPr>
          </a:p>
          <a:p>
            <a:pPr indent="0" lvl="0" marL="457200" rtl="0" algn="l">
              <a:spcBef>
                <a:spcPts val="0"/>
              </a:spcBef>
              <a:spcAft>
                <a:spcPts val="0"/>
              </a:spcAft>
              <a:buNone/>
            </a:pPr>
            <a:r>
              <a:rPr lang="en" sz="1000">
                <a:highlight>
                  <a:srgbClr val="FFFFFF"/>
                </a:highlight>
              </a:rPr>
              <a:t>Description: This part covers some aspects of the DevNet Associate course. Join to learn how to interpret JSON data coming from Webex Teams API, DNAC API, Docker inspect, Ansible.</a:t>
            </a:r>
            <a:endParaRPr sz="1000">
              <a:highlight>
                <a:srgbClr val="FFFFFF"/>
              </a:highlight>
            </a:endParaRPr>
          </a:p>
          <a:p>
            <a:pPr indent="0" lvl="0" marL="457200" rtl="0" algn="l">
              <a:spcBef>
                <a:spcPts val="0"/>
              </a:spcBef>
              <a:spcAft>
                <a:spcPts val="0"/>
              </a:spcAft>
              <a:buNone/>
            </a:pPr>
            <a:r>
              <a:rPr lang="en" sz="1000">
                <a:highlight>
                  <a:srgbClr val="FFFFFF"/>
                </a:highlight>
              </a:rPr>
              <a:t>Part 2: DevNet Associate: Generating JSON Data </a:t>
            </a:r>
            <a:endParaRPr sz="1000">
              <a:highlight>
                <a:srgbClr val="FFFFFF"/>
              </a:highlight>
            </a:endParaRPr>
          </a:p>
          <a:p>
            <a:pPr indent="0" lvl="0" marL="457200" rtl="0" algn="l">
              <a:spcBef>
                <a:spcPts val="0"/>
              </a:spcBef>
              <a:spcAft>
                <a:spcPts val="0"/>
              </a:spcAft>
              <a:buNone/>
            </a:pPr>
            <a:r>
              <a:rPr lang="en" sz="1000">
                <a:highlight>
                  <a:srgbClr val="FFFFFF"/>
                </a:highlight>
              </a:rPr>
              <a:t>Description: This part covers some aspects of the DevNet Associate course. Join to learn how to generate JSON data for Webex Teams API, IP Devices and Network Services from a source in the Excel format.</a:t>
            </a:r>
            <a:endParaRPr sz="1000">
              <a:highlight>
                <a:srgbClr val="FFFFFF"/>
              </a:highlight>
            </a:endParaRPr>
          </a:p>
          <a:p>
            <a:pPr indent="-292100" lvl="0" marL="457200" rtl="0" algn="l">
              <a:spcBef>
                <a:spcPts val="0"/>
              </a:spcBef>
              <a:spcAft>
                <a:spcPts val="0"/>
              </a:spcAft>
              <a:buSzPts val="1000"/>
              <a:buChar char="-"/>
            </a:pPr>
            <a:r>
              <a:rPr lang="en" sz="1000">
                <a:highlight>
                  <a:srgbClr val="FFFFFF"/>
                </a:highlight>
              </a:rPr>
              <a:t>Level: Intermediate</a:t>
            </a:r>
            <a:endParaRPr sz="1000">
              <a:highlight>
                <a:srgbClr val="FFFFFF"/>
              </a:highlight>
            </a:endParaRPr>
          </a:p>
          <a:p>
            <a:pPr indent="-292100" lvl="0" marL="457200" rtl="0" algn="l">
              <a:spcBef>
                <a:spcPts val="0"/>
              </a:spcBef>
              <a:spcAft>
                <a:spcPts val="0"/>
              </a:spcAft>
              <a:buSzPts val="1000"/>
              <a:buChar char="-"/>
            </a:pPr>
            <a:r>
              <a:rPr lang="en" sz="1000">
                <a:highlight>
                  <a:srgbClr val="FFFFFF"/>
                </a:highlight>
              </a:rPr>
              <a:t>Prerequisites</a:t>
            </a:r>
            <a:endParaRPr sz="1000">
              <a:highlight>
                <a:srgbClr val="FFFFFF"/>
              </a:highlight>
            </a:endParaRPr>
          </a:p>
          <a:p>
            <a:pPr indent="0" lvl="0" marL="457200" rtl="0" algn="l">
              <a:spcBef>
                <a:spcPts val="0"/>
              </a:spcBef>
              <a:spcAft>
                <a:spcPts val="0"/>
              </a:spcAft>
              <a:buNone/>
            </a:pPr>
            <a:r>
              <a:rPr lang="en" sz="1000">
                <a:highlight>
                  <a:srgbClr val="FFFFFF"/>
                </a:highlight>
              </a:rPr>
              <a:t>Basic understanding of:</a:t>
            </a:r>
            <a:endParaRPr sz="1000">
              <a:highlight>
                <a:srgbClr val="FFFFFF"/>
              </a:highlight>
            </a:endParaRPr>
          </a:p>
          <a:p>
            <a:pPr indent="0" lvl="0" marL="457200" rtl="0" algn="l">
              <a:spcBef>
                <a:spcPts val="0"/>
              </a:spcBef>
              <a:spcAft>
                <a:spcPts val="0"/>
              </a:spcAft>
              <a:buNone/>
            </a:pPr>
            <a:r>
              <a:rPr lang="en" sz="1000">
                <a:highlight>
                  <a:srgbClr val="FFFFFF"/>
                </a:highlight>
              </a:rPr>
              <a:t>-- Python scripting and programming </a:t>
            </a:r>
            <a:endParaRPr sz="1000">
              <a:highlight>
                <a:srgbClr val="FFFFFF"/>
              </a:highlight>
            </a:endParaRPr>
          </a:p>
          <a:p>
            <a:pPr indent="0" lvl="0" marL="457200" rtl="0" algn="l">
              <a:spcBef>
                <a:spcPts val="0"/>
              </a:spcBef>
              <a:spcAft>
                <a:spcPts val="0"/>
              </a:spcAft>
              <a:buNone/>
            </a:pPr>
            <a:r>
              <a:rPr lang="en" sz="1000">
                <a:highlight>
                  <a:srgbClr val="FFFFFF"/>
                </a:highlight>
              </a:rPr>
              <a:t>-- Data modelling: YANG</a:t>
            </a:r>
            <a:endParaRPr sz="1000">
              <a:highlight>
                <a:srgbClr val="FFFFFF"/>
              </a:highlight>
            </a:endParaRPr>
          </a:p>
          <a:p>
            <a:pPr indent="0" lvl="0" marL="457200" rtl="0" algn="l">
              <a:spcBef>
                <a:spcPts val="0"/>
              </a:spcBef>
              <a:spcAft>
                <a:spcPts val="0"/>
              </a:spcAft>
              <a:buNone/>
            </a:pPr>
            <a:r>
              <a:rPr lang="en" sz="1000">
                <a:highlight>
                  <a:srgbClr val="FFFFFF"/>
                </a:highlight>
              </a:rPr>
              <a:t>-- Data formats: JSON, YAML, XML</a:t>
            </a:r>
            <a:endParaRPr sz="1000">
              <a:highlight>
                <a:srgbClr val="FFFFFF"/>
              </a:highlight>
            </a:endParaRPr>
          </a:p>
          <a:p>
            <a:pPr indent="0" lvl="0" marL="457200" rtl="0" algn="l">
              <a:spcBef>
                <a:spcPts val="0"/>
              </a:spcBef>
              <a:spcAft>
                <a:spcPts val="0"/>
              </a:spcAft>
              <a:buNone/>
            </a:pPr>
            <a:r>
              <a:rPr lang="en" sz="1000">
                <a:highlight>
                  <a:srgbClr val="FFFFFF"/>
                </a:highlight>
              </a:rPr>
              <a:t>-- Secure Shell/ SSH</a:t>
            </a:r>
            <a:endParaRPr sz="1000">
              <a:highlight>
                <a:srgbClr val="FFFFFF"/>
              </a:highlight>
            </a:endParaRPr>
          </a:p>
          <a:p>
            <a:pPr indent="0" lvl="0" marL="457200" rtl="0" algn="l">
              <a:spcBef>
                <a:spcPts val="0"/>
              </a:spcBef>
              <a:spcAft>
                <a:spcPts val="0"/>
              </a:spcAft>
              <a:buNone/>
            </a:pPr>
            <a:r>
              <a:rPr lang="en" sz="1000">
                <a:highlight>
                  <a:srgbClr val="FFFFFF"/>
                </a:highlight>
              </a:rPr>
              <a:t>-- HTTPS/ SSL/ TLS</a:t>
            </a:r>
            <a:endParaRPr sz="1000">
              <a:highlight>
                <a:srgbClr val="FFFFFF"/>
              </a:highlight>
            </a:endParaRPr>
          </a:p>
          <a:p>
            <a:pPr indent="0" lvl="0" marL="457200" rtl="0" algn="l">
              <a:spcBef>
                <a:spcPts val="0"/>
              </a:spcBef>
              <a:spcAft>
                <a:spcPts val="0"/>
              </a:spcAft>
              <a:buNone/>
            </a:pPr>
            <a:r>
              <a:rPr lang="en" sz="1000">
                <a:highlight>
                  <a:srgbClr val="FFFFFF"/>
                </a:highlight>
              </a:rPr>
              <a:t>-- Webex APIs</a:t>
            </a:r>
            <a:endParaRPr sz="1000">
              <a:highlight>
                <a:srgbClr val="FFFFFF"/>
              </a:highlight>
            </a:endParaRPr>
          </a:p>
          <a:p>
            <a:pPr indent="0" lvl="0" marL="457200" rtl="0" algn="l">
              <a:spcBef>
                <a:spcPts val="0"/>
              </a:spcBef>
              <a:spcAft>
                <a:spcPts val="0"/>
              </a:spcAft>
              <a:buNone/>
            </a:pPr>
            <a:r>
              <a:rPr lang="en" sz="1000">
                <a:highlight>
                  <a:srgbClr val="FFFFFF"/>
                </a:highlight>
              </a:rPr>
              <a:t>-- Restconf APIs</a:t>
            </a:r>
            <a:endParaRPr sz="1000">
              <a:highlight>
                <a:srgbClr val="FFFFFF"/>
              </a:highlight>
            </a:endParaRPr>
          </a:p>
          <a:p>
            <a:pPr indent="0" lvl="0" marL="457200" rtl="0" algn="l">
              <a:spcBef>
                <a:spcPts val="0"/>
              </a:spcBef>
              <a:spcAft>
                <a:spcPts val="0"/>
              </a:spcAft>
              <a:buNone/>
            </a:pPr>
            <a:r>
              <a:rPr lang="en" sz="1000">
                <a:highlight>
                  <a:srgbClr val="FFFFFF"/>
                </a:highlight>
              </a:rPr>
              <a:t>-- Ansible Playbooks</a:t>
            </a:r>
            <a:endParaRPr sz="1000">
              <a:highlight>
                <a:srgbClr val="FFFFFF"/>
              </a:highlight>
            </a:endParaRPr>
          </a:p>
          <a:p>
            <a:pPr indent="0" lvl="0" marL="457200" rtl="0" algn="l">
              <a:spcBef>
                <a:spcPts val="0"/>
              </a:spcBef>
              <a:spcAft>
                <a:spcPts val="0"/>
              </a:spcAft>
              <a:buNone/>
            </a:pPr>
            <a:r>
              <a:rPr lang="en" sz="1000">
                <a:highlight>
                  <a:srgbClr val="FFFFFF"/>
                </a:highlight>
              </a:rPr>
              <a:t>-- Docker</a:t>
            </a:r>
            <a:endParaRPr sz="1000">
              <a:highlight>
                <a:srgbClr val="FFFFFF"/>
              </a:highlight>
            </a:endParaRPr>
          </a:p>
          <a:p>
            <a:pPr indent="0" lvl="0" marL="0" rtl="0" algn="l">
              <a:spcBef>
                <a:spcPts val="0"/>
              </a:spcBef>
              <a:spcAft>
                <a:spcPts val="0"/>
              </a:spcAft>
              <a:buNone/>
            </a:pPr>
            <a:r>
              <a:t/>
            </a:r>
            <a:endParaRPr sz="1000">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c9dc8163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c9dc8163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creation date) in JSON format.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c9dc8163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c9dc8163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a NetAcad Instructor or as an IT Professional it may be necessary to look for important information (like IP addresses) in JSON format.</a:t>
            </a:r>
            <a:endParaRPr>
              <a:solidFill>
                <a:schemeClr val="dk1"/>
              </a:solidFill>
            </a:endParaRPr>
          </a:p>
          <a:p>
            <a:pPr indent="0" lvl="0" marL="0" rtl="0" algn="l">
              <a:lnSpc>
                <a:spcPct val="115000"/>
              </a:lnSpc>
              <a:spcBef>
                <a:spcPts val="0"/>
              </a:spcBef>
              <a:spcAft>
                <a:spcPts val="1600"/>
              </a:spcAft>
              <a:buClr>
                <a:schemeClr val="dk1"/>
              </a:buClr>
              <a:buSzPts val="1100"/>
              <a:buFont typeface="Arial"/>
              <a:buNone/>
            </a:pPr>
            <a:r>
              <a:rPr lang="en">
                <a:solidFill>
                  <a:schemeClr val="dk1"/>
                </a:solidFill>
              </a:rPr>
              <a:t>URL for the complete response file: </a:t>
            </a:r>
            <a:r>
              <a:rPr lang="en" u="sng">
                <a:solidFill>
                  <a:srgbClr val="0097A7"/>
                </a:solidFill>
                <a:hlinkClick r:id="rId2">
                  <a:extLst>
                    <a:ext uri="{A12FA001-AC4F-418D-AE19-62706E023703}">
                      <ahyp:hlinkClr val="tx"/>
                    </a:ext>
                  </a:extLst>
                </a:hlinkClick>
              </a:rPr>
              <a:t>https://docs.google.com/document/d/1Z7wO5r8XaBirxXo06CmC8a6r5cCMezQQqUOcHxXhCyk/edit?usp=sharing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c9dc8163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c9dc8163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a NetAcad Instructor or as an IT Professional it may be necessary to look for important information (like creation date) in JSON format.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image inspect ubuntu</a:t>
            </a:r>
            <a:endParaRPr>
              <a:solidFill>
                <a:schemeClr val="dk1"/>
              </a:solidFill>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Definitely, this is information that needs to be processed</a:t>
            </a:r>
            <a:endParaRPr/>
          </a:p>
          <a:p>
            <a:pPr indent="0" lvl="0" marL="0" rtl="0" algn="l">
              <a:spcBef>
                <a:spcPts val="0"/>
              </a:spcBef>
              <a:spcAft>
                <a:spcPts val="0"/>
              </a:spcAft>
              <a:buNone/>
            </a:pPr>
            <a:r>
              <a:rPr lang="en"/>
              <a:t>---</a:t>
            </a:r>
            <a:endParaRPr/>
          </a:p>
          <a:p>
            <a:pPr indent="0" lvl="0" marL="0" rtl="0" algn="l">
              <a:spcBef>
                <a:spcPts val="0"/>
              </a:spcBef>
              <a:spcAft>
                <a:spcPts val="0"/>
              </a:spcAft>
              <a:buClr>
                <a:schemeClr val="dk1"/>
              </a:buClr>
              <a:buSzPts val="1100"/>
              <a:buFont typeface="Arial"/>
              <a:buNone/>
            </a:pPr>
            <a:r>
              <a:rPr lang="en">
                <a:solidFill>
                  <a:schemeClr val="dk1"/>
                </a:solidFill>
              </a:rPr>
              <a:t>Here is the complete </a:t>
            </a:r>
            <a:r>
              <a:rPr lang="en" u="sng">
                <a:solidFill>
                  <a:srgbClr val="1155CC"/>
                </a:solidFill>
                <a:hlinkClick r:id="rId2">
                  <a:extLst>
                    <a:ext uri="{A12FA001-AC4F-418D-AE19-62706E023703}">
                      <ahyp:hlinkClr val="tx"/>
                    </a:ext>
                  </a:extLst>
                </a:hlinkClick>
              </a:rPr>
              <a:t>docker response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c9dc8163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c9dc8163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a NetAcad Instructor or as an IT Professional it may be necessary to experiment with Python scripts to filter or transfom JSON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Loops are regularly used to process response data: </a:t>
            </a:r>
            <a:r>
              <a:rPr b="1" lang="en">
                <a:solidFill>
                  <a:schemeClr val="dk1"/>
                </a:solidFill>
              </a:rPr>
              <a:t>for item in device: ...</a:t>
            </a:r>
            <a:endParaRPr b="1">
              <a:solidFill>
                <a:schemeClr val="dk1"/>
              </a:solidFill>
            </a:endParaRPr>
          </a:p>
          <a:p>
            <a:pPr indent="0" lvl="0" marL="0" rtl="0" algn="l">
              <a:lnSpc>
                <a:spcPct val="115000"/>
              </a:lnSpc>
              <a:spcBef>
                <a:spcPts val="0"/>
              </a:spcBef>
              <a:spcAft>
                <a:spcPts val="0"/>
              </a:spcAft>
              <a:buNone/>
            </a:pPr>
            <a:r>
              <a:rPr lang="en">
                <a:solidFill>
                  <a:schemeClr val="dk1"/>
                </a:solidFill>
              </a:rPr>
              <a:t>Source: </a:t>
            </a:r>
            <a:r>
              <a:rPr lang="en" u="sng">
                <a:solidFill>
                  <a:srgbClr val="1155CC"/>
                </a:solidFill>
                <a:hlinkClick r:id="rId2">
                  <a:extLst>
                    <a:ext uri="{A12FA001-AC4F-418D-AE19-62706E023703}">
                      <ahyp:hlinkClr val="tx"/>
                    </a:ext>
                  </a:extLst>
                </a:hlinkClick>
              </a:rPr>
              <a:t>https://developer.cisco.com/learning/lab/apic-em-basic/step/3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c9dc8163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c9dc8163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c9dc8163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c9dc8163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b550b94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b550b94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Python Boolean =&gt; True False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Python </a:t>
            </a:r>
            <a:r>
              <a:rPr lang="en">
                <a:solidFill>
                  <a:schemeClr val="dk1"/>
                </a:solidFill>
              </a:rPr>
              <a:t>Unknown =&gt; None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JSON Boolean =&gt; true false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JSON Unknown =&gt; null {}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need information about Python built-in data type go 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find out the data type of a variable atk, you can do the following: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print (type(atk))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b550b944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b550b944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FFFF"/>
                </a:highlight>
              </a:rPr>
              <a:t>JSON =  dict + list</a:t>
            </a:r>
            <a:endParaRPr b="1">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The data structure shown is close to the IETF YANG Model, but is is simplified:</a:t>
            </a:r>
            <a:br>
              <a:rPr lang="en">
                <a:solidFill>
                  <a:schemeClr val="dk1"/>
                </a:solidFill>
                <a:highlight>
                  <a:srgbClr val="FFFFFF"/>
                </a:highlight>
              </a:rPr>
            </a:br>
            <a:r>
              <a:rPr lang="en">
                <a:solidFill>
                  <a:schemeClr val="dk1"/>
                </a:solidFill>
                <a:highlight>
                  <a:srgbClr val="FFFFFF"/>
                </a:highlight>
              </a:rPr>
              <a:t>ietf_ipv4 = {'address': [{'ip': '192.168.56.101', 'netmask': '255.255.255.0'}]}</a:t>
            </a:r>
            <a:endParaRPr>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c9dc8163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c9dc8163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If you want to </a:t>
            </a:r>
            <a:r>
              <a:rPr b="1" lang="en">
                <a:solidFill>
                  <a:schemeClr val="dk1"/>
                </a:solidFill>
                <a:highlight>
                  <a:srgbClr val="FFFF00"/>
                </a:highlight>
              </a:rPr>
              <a:t>access a dictionary item</a:t>
            </a:r>
            <a:r>
              <a:rPr lang="en">
                <a:solidFill>
                  <a:schemeClr val="dk1"/>
                </a:solidFill>
              </a:rPr>
              <a:t>, you can do so by making a reference to its key inside a pair of </a:t>
            </a:r>
            <a:r>
              <a:rPr lang="en">
                <a:solidFill>
                  <a:schemeClr val="dk1"/>
                </a:solidFill>
                <a:highlight>
                  <a:srgbClr val="FFF2CC"/>
                </a:highlight>
              </a:rPr>
              <a:t>square brackets</a:t>
            </a:r>
            <a:r>
              <a:rPr lang="en">
                <a:solidFill>
                  <a:schemeClr val="dk1"/>
                </a:solidFill>
              </a:rPr>
              <a:t> (example 1) or by using the </a:t>
            </a:r>
            <a:r>
              <a:rPr lang="en">
                <a:solidFill>
                  <a:schemeClr val="dk1"/>
                </a:solidFill>
                <a:highlight>
                  <a:srgbClr val="FFF2CC"/>
                </a:highlight>
              </a:rPr>
              <a:t>get</a:t>
            </a:r>
            <a:r>
              <a:rPr lang="en">
                <a:solidFill>
                  <a:schemeClr val="dk1"/>
                </a:solidFill>
              </a:rPr>
              <a:t>() method (example 2)</a:t>
            </a:r>
            <a:endParaRPr>
              <a:solidFill>
                <a:schemeClr val="dk1"/>
              </a:solidFill>
            </a:endParaRPr>
          </a:p>
          <a:p>
            <a:pPr indent="0" lvl="0" marL="0" rtl="0" algn="l">
              <a:lnSpc>
                <a:spcPct val="115000"/>
              </a:lnSpc>
              <a:spcBef>
                <a:spcPts val="0"/>
              </a:spcBef>
              <a:spcAft>
                <a:spcPts val="0"/>
              </a:spcAft>
              <a:buNone/>
            </a:pPr>
            <a:r>
              <a:rPr lang="en">
                <a:solidFill>
                  <a:schemeClr val="dk1"/>
                </a:solidFill>
              </a:rPr>
              <a:t>More examples in the Workshop Document are here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QUOTATION MARKS</a:t>
            </a:r>
            <a:endParaRPr b="1">
              <a:solidFill>
                <a:schemeClr val="dk1"/>
              </a:solidFill>
            </a:endParaRPr>
          </a:p>
          <a:p>
            <a:pPr indent="0" lvl="0" marL="0" rtl="0" algn="l">
              <a:lnSpc>
                <a:spcPct val="115000"/>
              </a:lnSpc>
              <a:spcBef>
                <a:spcPts val="0"/>
              </a:spcBef>
              <a:spcAft>
                <a:spcPts val="0"/>
              </a:spcAft>
              <a:buNone/>
            </a:pPr>
            <a:r>
              <a:rPr lang="en">
                <a:solidFill>
                  <a:schemeClr val="dk1"/>
                </a:solidFill>
              </a:rPr>
              <a:t>In a Python script you can use both double “ “' and ‘ ‘ single quotes.</a:t>
            </a:r>
            <a:endParaRPr>
              <a:solidFill>
                <a:schemeClr val="dk1"/>
              </a:solidFill>
            </a:endParaRPr>
          </a:p>
          <a:p>
            <a:pPr indent="0" lvl="0" marL="0" rtl="0" algn="l">
              <a:lnSpc>
                <a:spcPct val="115000"/>
              </a:lnSpc>
              <a:spcBef>
                <a:spcPts val="0"/>
              </a:spcBef>
              <a:spcAft>
                <a:spcPts val="0"/>
              </a:spcAft>
              <a:buNone/>
            </a:pPr>
            <a:r>
              <a:rPr lang="en">
                <a:solidFill>
                  <a:schemeClr val="dk1"/>
                </a:solidFill>
              </a:rPr>
              <a:t>A Python dict structure will typically use single quotes, while JSON uses double quotes.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can be verified in https://jsonlint.com/</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b550b944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b550b944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E69138"/>
                </a:solidFill>
                <a:latin typeface="Courier New"/>
                <a:ea typeface="Courier New"/>
                <a:cs typeface="Courier New"/>
                <a:sym typeface="Courier New"/>
              </a:rPr>
              <a:t># Answer</a:t>
            </a:r>
            <a:endParaRPr b="1" sz="1200">
              <a:solidFill>
                <a:srgbClr val="E69138"/>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Prefix_1 = </a:t>
            </a:r>
            <a:r>
              <a:rPr lang="en" sz="1200">
                <a:solidFill>
                  <a:schemeClr val="dk1"/>
                </a:solidFill>
                <a:highlight>
                  <a:srgbClr val="FFF2CC"/>
                </a:highlight>
                <a:latin typeface="Courier New"/>
                <a:ea typeface="Courier New"/>
                <a:cs typeface="Courier New"/>
                <a:sym typeface="Courier New"/>
              </a:rPr>
              <a:t>netmask_prefixes</a:t>
            </a:r>
            <a:r>
              <a:rPr b="1" lang="en" sz="1400">
                <a:solidFill>
                  <a:schemeClr val="dk1"/>
                </a:solidFill>
                <a:highlight>
                  <a:srgbClr val="FFF2CC"/>
                </a:highlight>
                <a:latin typeface="Courier New"/>
                <a:ea typeface="Courier New"/>
                <a:cs typeface="Courier New"/>
                <a:sym typeface="Courier New"/>
              </a:rPr>
              <a:t>[</a:t>
            </a:r>
            <a:r>
              <a:rPr b="1" lang="en" sz="1400">
                <a:solidFill>
                  <a:schemeClr val="dk1"/>
                </a:solidFill>
                <a:highlight>
                  <a:srgbClr val="FF9900"/>
                </a:highlight>
                <a:latin typeface="Courier New"/>
                <a:ea typeface="Courier New"/>
                <a:cs typeface="Courier New"/>
                <a:sym typeface="Courier New"/>
              </a:rPr>
              <a:t>“255.255.255.224”</a:t>
            </a:r>
            <a:r>
              <a:rPr b="1" lang="en" sz="1400">
                <a:solidFill>
                  <a:schemeClr val="dk1"/>
                </a:solidFill>
                <a:highlight>
                  <a:srgbClr val="FFF2CC"/>
                </a:highlight>
                <a:latin typeface="Courier New"/>
                <a:ea typeface="Courier New"/>
                <a:cs typeface="Courier New"/>
                <a:sym typeface="Courier New"/>
              </a:rPr>
              <a:t>]</a:t>
            </a:r>
            <a:r>
              <a:rPr lang="en" sz="1400">
                <a:solidFill>
                  <a:schemeClr val="dk1"/>
                </a:solidFill>
                <a:latin typeface="Courier New"/>
                <a:ea typeface="Courier New"/>
                <a:cs typeface="Courier New"/>
                <a:sym typeface="Courier New"/>
              </a:rPr>
              <a:t>   </a:t>
            </a:r>
            <a:endParaRPr sz="1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print(Prefix_1 )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highlight>
                  <a:srgbClr val="FFF2CC"/>
                </a:highlight>
                <a:latin typeface="Courier New"/>
                <a:ea typeface="Courier New"/>
                <a:cs typeface="Courier New"/>
                <a:sym typeface="Courier New"/>
              </a:rPr>
              <a:t># outputs: /27</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3289278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3289278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b550b944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b550b944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000" u="sng">
                <a:solidFill>
                  <a:srgbClr val="434343"/>
                </a:solidFill>
              </a:rPr>
              <a:t>RESTCONF</a:t>
            </a:r>
            <a:endParaRPr b="1" sz="1000" u="sng">
              <a:solidFill>
                <a:srgbClr val="434343"/>
              </a:solidFill>
            </a:endParaRPr>
          </a:p>
          <a:p>
            <a:pPr indent="0" lvl="0" marL="0" rtl="0" algn="l">
              <a:spcBef>
                <a:spcPts val="0"/>
              </a:spcBef>
              <a:spcAft>
                <a:spcPts val="0"/>
              </a:spcAft>
              <a:buClr>
                <a:schemeClr val="dk1"/>
              </a:buClr>
              <a:buSzPts val="1100"/>
              <a:buFont typeface="Arial"/>
              <a:buNone/>
            </a:pPr>
            <a:r>
              <a:rPr b="1" lang="en" sz="1000">
                <a:solidFill>
                  <a:srgbClr val="434343"/>
                </a:solidFill>
              </a:rPr>
              <a:t>interfaces</a:t>
            </a:r>
            <a:r>
              <a:rPr lang="en" sz="1000">
                <a:solidFill>
                  <a:srgbClr val="434343"/>
                </a:solidFill>
              </a:rPr>
              <a:t>: container</a:t>
            </a:r>
            <a:endParaRPr sz="1000">
              <a:solidFill>
                <a:srgbClr val="434343"/>
              </a:solidFill>
            </a:endParaRPr>
          </a:p>
          <a:p>
            <a:pPr indent="0" lvl="0" marL="0" rtl="0" algn="l">
              <a:spcBef>
                <a:spcPts val="0"/>
              </a:spcBef>
              <a:spcAft>
                <a:spcPts val="0"/>
              </a:spcAft>
              <a:buClr>
                <a:schemeClr val="dk1"/>
              </a:buClr>
              <a:buSzPts val="1100"/>
              <a:buFont typeface="Arial"/>
              <a:buNone/>
            </a:pPr>
            <a:r>
              <a:rPr b="1" lang="en" sz="1000">
                <a:solidFill>
                  <a:srgbClr val="434343"/>
                </a:solidFill>
              </a:rPr>
              <a:t>interface</a:t>
            </a:r>
            <a:r>
              <a:rPr lang="en" sz="1000">
                <a:solidFill>
                  <a:srgbClr val="434343"/>
                </a:solidFill>
              </a:rPr>
              <a:t>: list =&gt; list of  interface (container)</a:t>
            </a:r>
            <a:endParaRPr sz="1000">
              <a:solidFill>
                <a:srgbClr val="434343"/>
              </a:solidFill>
            </a:endParaRPr>
          </a:p>
          <a:p>
            <a:pPr indent="0" lvl="0" marL="0" rtl="0" algn="l">
              <a:spcBef>
                <a:spcPts val="0"/>
              </a:spcBef>
              <a:spcAft>
                <a:spcPts val="0"/>
              </a:spcAft>
              <a:buClr>
                <a:schemeClr val="dk1"/>
              </a:buClr>
              <a:buSzPts val="1100"/>
              <a:buFont typeface="Arial"/>
              <a:buNone/>
            </a:pPr>
            <a:r>
              <a:rPr b="1" lang="en" sz="1000">
                <a:solidFill>
                  <a:srgbClr val="434343"/>
                </a:solidFill>
              </a:rPr>
              <a:t>GigabitEthernet1</a:t>
            </a:r>
            <a:r>
              <a:rPr lang="en" sz="1000">
                <a:solidFill>
                  <a:srgbClr val="434343"/>
                </a:solidFill>
              </a:rPr>
              <a:t>: value</a:t>
            </a:r>
            <a:endParaRPr sz="1000">
              <a:solidFill>
                <a:srgbClr val="434343"/>
              </a:solidFill>
            </a:endParaRPr>
          </a:p>
          <a:p>
            <a:pPr indent="0" lvl="0" marL="0" rtl="0" algn="l">
              <a:spcBef>
                <a:spcPts val="0"/>
              </a:spcBef>
              <a:spcAft>
                <a:spcPts val="0"/>
              </a:spcAft>
              <a:buClr>
                <a:schemeClr val="dk1"/>
              </a:buClr>
              <a:buSzPts val="1100"/>
              <a:buFont typeface="Arial"/>
              <a:buNone/>
            </a:pPr>
            <a:r>
              <a:rPr b="1" lang="en" sz="1000">
                <a:solidFill>
                  <a:srgbClr val="434343"/>
                </a:solidFill>
              </a:rPr>
              <a:t>Address</a:t>
            </a:r>
            <a:r>
              <a:rPr lang="en" sz="1000">
                <a:solidFill>
                  <a:srgbClr val="434343"/>
                </a:solidFill>
              </a:rPr>
              <a:t>: list =&gt; list of addresses (container)</a:t>
            </a:r>
            <a:endParaRPr sz="1000">
              <a:solidFill>
                <a:srgbClr val="434343"/>
              </a:solidFill>
            </a:endParaRPr>
          </a:p>
          <a:p>
            <a:pPr indent="0" lvl="0" marL="0" rtl="0" algn="l">
              <a:spcBef>
                <a:spcPts val="0"/>
              </a:spcBef>
              <a:spcAft>
                <a:spcPts val="0"/>
              </a:spcAft>
              <a:buClr>
                <a:schemeClr val="dk1"/>
              </a:buClr>
              <a:buSzPts val="1100"/>
              <a:buFont typeface="Arial"/>
              <a:buNone/>
            </a:pPr>
            <a:r>
              <a:rPr b="1" lang="en" sz="1000">
                <a:solidFill>
                  <a:srgbClr val="434343"/>
                </a:solidFill>
              </a:rPr>
              <a:t>ip:</a:t>
            </a:r>
            <a:r>
              <a:rPr lang="en" sz="1000">
                <a:solidFill>
                  <a:srgbClr val="434343"/>
                </a:solidFill>
              </a:rPr>
              <a:t> leaf</a:t>
            </a:r>
            <a:endParaRPr>
              <a:solidFill>
                <a:srgbClr val="434343"/>
              </a:solidFill>
            </a:endParaRPr>
          </a:p>
          <a:p>
            <a:pPr indent="0" lvl="0" marL="0" rtl="0" algn="l">
              <a:spcBef>
                <a:spcPts val="0"/>
              </a:spcBef>
              <a:spcAft>
                <a:spcPts val="0"/>
              </a:spcAft>
              <a:buNone/>
            </a:pPr>
            <a:r>
              <a:t/>
            </a:r>
            <a:endParaRPr>
              <a:solidFill>
                <a:srgbClr val="434343"/>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b550b944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b550b944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True (Python) versus true (JSON)</a:t>
            </a:r>
            <a:br>
              <a:rPr lang="en">
                <a:solidFill>
                  <a:schemeClr val="dk1"/>
                </a:solidFill>
              </a:rPr>
            </a:br>
            <a:r>
              <a:rPr lang="en">
                <a:solidFill>
                  <a:schemeClr val="dk1"/>
                </a:solidFill>
              </a:rPr>
              <a:t>In Python, the two Boolean values are True and False (the capitalization must be exactly as shown), and the Python type is bool.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RESTCONF is an open standard </a:t>
            </a:r>
            <a:r>
              <a:rPr i="1" lang="en">
                <a:solidFill>
                  <a:schemeClr val="dk1"/>
                </a:solidFill>
              </a:rPr>
              <a:t>transport </a:t>
            </a:r>
            <a:r>
              <a:rPr lang="en">
                <a:solidFill>
                  <a:schemeClr val="dk1"/>
                </a:solidFill>
              </a:rPr>
              <a:t>protocol developed within IETF. RFC 8040 describes an </a:t>
            </a:r>
            <a:r>
              <a:rPr lang="en">
                <a:solidFill>
                  <a:schemeClr val="dk1"/>
                </a:solidFill>
                <a:highlight>
                  <a:srgbClr val="FFFF00"/>
                </a:highlight>
              </a:rPr>
              <a:t>HTTP-based protocol that provides a programmatic interface for accessing data defined in YANG</a:t>
            </a:r>
            <a:r>
              <a:rPr lang="en">
                <a:solidFill>
                  <a:schemeClr val="dk1"/>
                </a:solidFill>
              </a:rPr>
              <a:t>. In this part we will practice JSON response data structures that are available within RESTCONF.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b550b944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b550b944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100"/>
              <a:buFont typeface="Arial"/>
              <a:buNone/>
            </a:pPr>
            <a:r>
              <a:rPr b="1" lang="en" sz="1000">
                <a:solidFill>
                  <a:srgbClr val="434343"/>
                </a:solidFill>
              </a:rPr>
              <a:t>Pretty</a:t>
            </a:r>
            <a:r>
              <a:rPr lang="en" sz="1000">
                <a:solidFill>
                  <a:srgbClr val="434343"/>
                </a:solidFill>
              </a:rPr>
              <a:t>: showing hierarchy &amp; tree structure</a:t>
            </a:r>
            <a:br>
              <a:rPr lang="en" sz="1000">
                <a:solidFill>
                  <a:srgbClr val="434343"/>
                </a:solidFill>
              </a:rPr>
            </a:br>
            <a:r>
              <a:rPr lang="en" sz="1000">
                <a:solidFill>
                  <a:srgbClr val="434343"/>
                </a:solidFill>
              </a:rPr>
              <a:t>Remark: two ip adresses for loopback interface</a:t>
            </a:r>
            <a:endParaRPr sz="1000">
              <a:solidFill>
                <a:srgbClr val="434343"/>
              </a:solidFill>
            </a:endParaRPr>
          </a:p>
          <a:p>
            <a:pPr indent="0" lvl="0" marL="0" rtl="0" algn="l">
              <a:lnSpc>
                <a:spcPct val="115000"/>
              </a:lnSpc>
              <a:spcBef>
                <a:spcPts val="1600"/>
              </a:spcBef>
              <a:spcAft>
                <a:spcPts val="0"/>
              </a:spcAft>
              <a:buClr>
                <a:schemeClr val="dk1"/>
              </a:buClr>
              <a:buSzPts val="1100"/>
              <a:buFont typeface="Arial"/>
              <a:buNone/>
            </a:pPr>
            <a:r>
              <a:rPr b="1" lang="en" sz="1000">
                <a:solidFill>
                  <a:srgbClr val="434343"/>
                </a:solidFill>
              </a:rPr>
              <a:t>Python Code</a:t>
            </a:r>
            <a:r>
              <a:rPr lang="en" sz="1000">
                <a:solidFill>
                  <a:srgbClr val="434343"/>
                </a:solidFill>
              </a:rPr>
              <a:t> </a:t>
            </a:r>
            <a:r>
              <a:rPr lang="en" sz="1000" u="sng">
                <a:solidFill>
                  <a:srgbClr val="1155CC"/>
                </a:solidFill>
                <a:hlinkClick r:id="rId2">
                  <a:extLst>
                    <a:ext uri="{A12FA001-AC4F-418D-AE19-62706E023703}">
                      <ahyp:hlinkClr val="tx"/>
                    </a:ext>
                  </a:extLst>
                </a:hlinkClick>
              </a:rPr>
              <a:t>https://drive.google.com/file/d/1QHcVElVI7FBBxlG9VmaWxA7L3q1lngjc/view?usp=sharing</a:t>
            </a:r>
            <a:endParaRPr sz="10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b="1" lang="en" sz="1000">
                <a:solidFill>
                  <a:schemeClr val="dk1"/>
                </a:solidFill>
              </a:rPr>
              <a:t>URL to be used </a:t>
            </a:r>
            <a:r>
              <a:rPr i="1" lang="en" sz="1000">
                <a:solidFill>
                  <a:schemeClr val="dk1"/>
                </a:solidFill>
              </a:rPr>
              <a:t>(=&gt; to do: add basic authentication)</a:t>
            </a:r>
            <a:br>
              <a:rPr lang="en" sz="1000">
                <a:solidFill>
                  <a:schemeClr val="dk1"/>
                </a:solidFill>
              </a:rPr>
            </a:br>
            <a:r>
              <a:rPr lang="en" sz="1000" u="sng">
                <a:solidFill>
                  <a:srgbClr val="1155CC"/>
                </a:solidFill>
                <a:hlinkClick r:id="rId3">
                  <a:extLst>
                    <a:ext uri="{A12FA001-AC4F-418D-AE19-62706E023703}">
                      <ahyp:hlinkClr val="tx"/>
                    </a:ext>
                  </a:extLst>
                </a:hlinkClick>
              </a:rPr>
              <a:t>https://192.168.56.101/restconf/data/ietf-interfaces:interfaces</a:t>
            </a:r>
            <a:br>
              <a:rPr lang="en" sz="1000">
                <a:solidFill>
                  <a:schemeClr val="dk1"/>
                </a:solidFill>
              </a:rPr>
            </a:br>
            <a:r>
              <a:rPr i="1" lang="en" sz="900">
                <a:solidFill>
                  <a:schemeClr val="dk1"/>
                </a:solidFill>
              </a:rPr>
              <a:t>IP address to be adapted to the address of your own router, also: add necessary auth header</a:t>
            </a:r>
            <a:endParaRPr i="1"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b550b944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b550b944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=&gt; first item in a list</a:t>
            </a:r>
            <a:endParaRPr/>
          </a:p>
          <a:p>
            <a:pPr indent="0" lvl="0" marL="0" rtl="0" algn="l">
              <a:spcBef>
                <a:spcPts val="0"/>
              </a:spcBef>
              <a:spcAft>
                <a:spcPts val="0"/>
              </a:spcAft>
              <a:buNone/>
            </a:pPr>
            <a:r>
              <a:rPr lang="en"/>
              <a:t>[1] =&gt; second item in a list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b550b944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b550b944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DNA-Center is an automation and assurance platform for</a:t>
            </a:r>
            <a:r>
              <a:rPr b="1" lang="en">
                <a:solidFill>
                  <a:schemeClr val="dk1"/>
                </a:solidFill>
              </a:rPr>
              <a:t> </a:t>
            </a:r>
            <a:r>
              <a:rPr b="1" lang="en">
                <a:solidFill>
                  <a:schemeClr val="dk1"/>
                </a:solidFill>
                <a:highlight>
                  <a:srgbClr val="FFFF00"/>
                </a:highlight>
              </a:rPr>
              <a:t>enterprise networks</a:t>
            </a:r>
            <a:r>
              <a:rPr lang="en">
                <a:solidFill>
                  <a:schemeClr val="dk1"/>
                </a:solidFill>
              </a:rPr>
              <a:t> developed by Cisco. The examples in this document are based on the video course by Hank Preston available on DevNet. The video course is part of the Network Controllers module of Programming Basics available on the DevNet website.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In order to get access to DNA Center API’s you have to </a:t>
            </a:r>
            <a:r>
              <a:rPr b="1" lang="en">
                <a:solidFill>
                  <a:schemeClr val="dk1"/>
                </a:solidFill>
                <a:highlight>
                  <a:srgbClr val="FFFF00"/>
                </a:highlight>
              </a:rPr>
              <a:t>request a token </a:t>
            </a:r>
            <a:r>
              <a:rPr lang="en">
                <a:solidFill>
                  <a:schemeClr val="dk1"/>
                </a:solidFill>
              </a:rPr>
              <a:t>(and create an environment variable for the token).</a:t>
            </a:r>
            <a:endParaRPr>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
                <a:solidFill>
                  <a:schemeClr val="dk1"/>
                </a:solidFill>
              </a:rPr>
              <a:t>Example Code</a:t>
            </a:r>
            <a:r>
              <a:rPr lang="en">
                <a:solidFill>
                  <a:schemeClr val="dk1"/>
                </a:solidFill>
              </a:rPr>
              <a:t>: DNA Center 1 Northbound API Hello Network Simple</a:t>
            </a:r>
            <a:br>
              <a:rPr lang="en">
                <a:solidFill>
                  <a:schemeClr val="dk1"/>
                </a:solidFill>
              </a:rPr>
            </a:br>
            <a:r>
              <a:rPr lang="en" sz="900">
                <a:solidFill>
                  <a:schemeClr val="dk1"/>
                </a:solidFill>
              </a:rPr>
              <a:t>URL: </a:t>
            </a:r>
            <a:r>
              <a:rPr lang="en" sz="900" u="sng">
                <a:solidFill>
                  <a:srgbClr val="1155CC"/>
                </a:solidFill>
                <a:hlinkClick r:id="rId2">
                  <a:extLst>
                    <a:ext uri="{A12FA001-AC4F-418D-AE19-62706E023703}">
                      <ahyp:hlinkClr val="tx"/>
                    </a:ext>
                  </a:extLst>
                </a:hlinkClick>
              </a:rPr>
              <a:t>https://drive.google.com/file/d/1N7izcl2OqXkmiH848fsD7Mxb_EyKrBwW/view?usp=sharing</a:t>
            </a:r>
            <a:endParaRPr sz="9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b550b944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b550b944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response of the DNA Center Network Device API call returns a complete </a:t>
            </a:r>
            <a:r>
              <a:rPr b="1" lang="en">
                <a:solidFill>
                  <a:schemeClr val="dk1"/>
                </a:solidFill>
                <a:highlight>
                  <a:srgbClr val="FFFF00"/>
                </a:highlight>
              </a:rPr>
              <a:t>inventory </a:t>
            </a:r>
            <a:r>
              <a:rPr lang="en">
                <a:solidFill>
                  <a:schemeClr val="dk1"/>
                </a:solidFill>
              </a:rPr>
              <a:t>with a lot of details about networking devices that make up the network. Typically, the JSON response data is very long for human consumption. Filtering and selecting is necessary.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b550b944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b550b944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Managing Response Data</a:t>
            </a:r>
            <a:endParaRPr b="1">
              <a:solidFill>
                <a:schemeClr val="dk1"/>
              </a:solidFill>
            </a:endParaRPr>
          </a:p>
          <a:p>
            <a:pPr indent="0" lvl="0" marL="0" rtl="0" algn="l">
              <a:lnSpc>
                <a:spcPct val="115000"/>
              </a:lnSpc>
              <a:spcBef>
                <a:spcPts val="0"/>
              </a:spcBef>
              <a:spcAft>
                <a:spcPts val="0"/>
              </a:spcAft>
              <a:buNone/>
            </a:pPr>
            <a:r>
              <a:rPr lang="en">
                <a:solidFill>
                  <a:schemeClr val="dk1"/>
                </a:solidFill>
              </a:rPr>
              <a:t>Managing response data involves </a:t>
            </a:r>
            <a:r>
              <a:rPr b="1" lang="en">
                <a:solidFill>
                  <a:schemeClr val="dk1"/>
                </a:solidFill>
                <a:highlight>
                  <a:srgbClr val="FFFF00"/>
                </a:highlight>
              </a:rPr>
              <a:t>selecting, filtering and looping </a:t>
            </a:r>
            <a:r>
              <a:rPr lang="en">
                <a:solidFill>
                  <a:schemeClr val="dk1"/>
                </a:solidFill>
              </a:rPr>
              <a:t>through the result. Often it is useful to create a simpler data structure.</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b550b944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b550b944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You can use DNA Center Assurance to </a:t>
            </a:r>
            <a:r>
              <a:rPr b="1" lang="en">
                <a:solidFill>
                  <a:schemeClr val="dk1"/>
                </a:solidFill>
                <a:highlight>
                  <a:srgbClr val="FFFF00"/>
                </a:highlight>
              </a:rPr>
              <a:t>monitor and troubleshoot</a:t>
            </a:r>
            <a:r>
              <a:rPr lang="en">
                <a:solidFill>
                  <a:schemeClr val="dk1"/>
                </a:solidFill>
              </a:rPr>
              <a:t> the overall health of your enterprise network. An enterprise network consists of network devices and clients. End devices (computer, phone, and so on) are examples of clients. In a network cliensts connect to a network device (access point or switch). Cisco DNA Center supports both wired and wireless clients.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client health API (</a:t>
            </a:r>
            <a:r>
              <a:rPr lang="en">
                <a:solidFill>
                  <a:schemeClr val="dk1"/>
                </a:solidFill>
                <a:highlight>
                  <a:srgbClr val="FFF2CC"/>
                </a:highlight>
              </a:rPr>
              <a:t>client-health</a:t>
            </a:r>
            <a:r>
              <a:rPr lang="en">
                <a:solidFill>
                  <a:schemeClr val="dk1"/>
                </a:solidFill>
              </a:rPr>
              <a:t>) allows to monitor the state of devices in the network. Typically, the JSON response data is very long for human consumption. Filtering and selecting is a very common task.</a:t>
            </a:r>
            <a:endParaRPr>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
                <a:solidFill>
                  <a:schemeClr val="dk1"/>
                </a:solidFill>
              </a:rPr>
              <a:t>Example Code</a:t>
            </a:r>
            <a:r>
              <a:rPr lang="en">
                <a:solidFill>
                  <a:schemeClr val="dk1"/>
                </a:solidFill>
              </a:rPr>
              <a:t>: DNA Center Intent API Request Client Health</a:t>
            </a:r>
            <a:endParaRPr>
              <a:solidFill>
                <a:schemeClr val="dk1"/>
              </a:solidFill>
            </a:endParaRPr>
          </a:p>
          <a:p>
            <a:pPr indent="0" lvl="0" marL="0" rtl="0" algn="l">
              <a:lnSpc>
                <a:spcPct val="115000"/>
              </a:lnSpc>
              <a:spcBef>
                <a:spcPts val="0"/>
              </a:spcBef>
              <a:spcAft>
                <a:spcPts val="0"/>
              </a:spcAft>
              <a:buNone/>
            </a:pPr>
            <a:r>
              <a:rPr lang="en">
                <a:solidFill>
                  <a:schemeClr val="dk1"/>
                </a:solidFill>
              </a:rPr>
              <a:t>URL: </a:t>
            </a:r>
            <a:r>
              <a:rPr lang="en" sz="1000" u="sng">
                <a:solidFill>
                  <a:srgbClr val="1155CC"/>
                </a:solidFill>
                <a:hlinkClick r:id="rId2">
                  <a:extLst>
                    <a:ext uri="{A12FA001-AC4F-418D-AE19-62706E023703}">
                      <ahyp:hlinkClr val="tx"/>
                    </a:ext>
                  </a:extLst>
                </a:hlinkClick>
              </a:rPr>
              <a:t>https://drive.google.com/file/d/1_FW7-r2H8j7W5PPCAMAxzheYDufy6AhG/view?usp=sharing</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b550b944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b550b944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If the data has the format of a </a:t>
            </a:r>
            <a:r>
              <a:rPr b="1" lang="en" sz="1000">
                <a:solidFill>
                  <a:schemeClr val="dk1"/>
                </a:solidFill>
              </a:rPr>
              <a:t>list, </a:t>
            </a:r>
            <a:r>
              <a:rPr lang="en" sz="1000">
                <a:solidFill>
                  <a:schemeClr val="dk1"/>
                </a:solidFill>
              </a:rPr>
              <a:t>it is necessary to write a loop, or use an index (square brackets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highlight>
                  <a:srgbClr val="FFFFFF"/>
                </a:highlight>
                <a:latin typeface="Courier New"/>
                <a:ea typeface="Courier New"/>
                <a:cs typeface="Courier New"/>
                <a:sym typeface="Courier New"/>
              </a:rPr>
              <a:t>["</a:t>
            </a:r>
            <a:r>
              <a:rPr b="1" lang="en" sz="1000">
                <a:highlight>
                  <a:srgbClr val="FFFFFF"/>
                </a:highlight>
                <a:latin typeface="Courier New"/>
                <a:ea typeface="Courier New"/>
                <a:cs typeface="Courier New"/>
                <a:sym typeface="Courier New"/>
              </a:rPr>
              <a:t>response</a:t>
            </a:r>
            <a:r>
              <a:rPr lang="en" sz="1000">
                <a:highlight>
                  <a:srgbClr val="FFFFFF"/>
                </a:highlight>
                <a:latin typeface="Courier New"/>
                <a:ea typeface="Courier New"/>
                <a:cs typeface="Courier New"/>
                <a:sym typeface="Courier New"/>
              </a:rPr>
              <a:t>"]</a:t>
            </a:r>
            <a:r>
              <a:rPr b="1" lang="en" sz="1000">
                <a:highlight>
                  <a:srgbClr val="FFFFFF"/>
                </a:highlight>
                <a:latin typeface="Courier New"/>
                <a:ea typeface="Courier New"/>
                <a:cs typeface="Courier New"/>
                <a:sym typeface="Courier New"/>
              </a:rPr>
              <a:t>[0]</a:t>
            </a:r>
            <a:r>
              <a:rPr lang="en" sz="1000">
                <a:highlight>
                  <a:srgbClr val="FFFFFF"/>
                </a:highlight>
              </a:rPr>
              <a:t> will return the first element in the response</a:t>
            </a:r>
            <a:endParaRPr sz="1000">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a3aaa8f0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a3aaa8f0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Call: </a:t>
            </a:r>
            <a:r>
              <a:rPr lang="en" u="sng">
                <a:solidFill>
                  <a:schemeClr val="hlink"/>
                </a:solidFill>
                <a:hlinkClick r:id="rId2"/>
              </a:rPr>
              <a:t>https://api.ciscospark.com/v1/people/me</a:t>
            </a:r>
            <a:endParaRPr/>
          </a:p>
          <a:p>
            <a:pPr indent="0" lvl="0" marL="0" rtl="0" algn="l">
              <a:spcBef>
                <a:spcPts val="0"/>
              </a:spcBef>
              <a:spcAft>
                <a:spcPts val="0"/>
              </a:spcAft>
              <a:buNone/>
            </a:pPr>
            <a:r>
              <a:rPr i="1" lang="en"/>
              <a:t>Response data changed and incomplete </a:t>
            </a:r>
            <a:endParaRPr i="1"/>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The example below shows that the Webex API generates a lot of JSON output.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b550b944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b550b94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FFFF"/>
                </a:highlight>
              </a:rPr>
              <a:t>A companion document exists that provides you with background and references, you can find it </a:t>
            </a:r>
            <a:r>
              <a:rPr lang="en" u="sng">
                <a:solidFill>
                  <a:schemeClr val="hlink"/>
                </a:solidFill>
                <a:highlight>
                  <a:srgbClr val="FFFFFF"/>
                </a:highlight>
                <a:hlinkClick r:id="rId2"/>
              </a:rPr>
              <a:t>here</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The data files for the practical examples and exercises are </a:t>
            </a:r>
            <a:r>
              <a:rPr lang="en" u="sng">
                <a:solidFill>
                  <a:srgbClr val="1155CC"/>
                </a:solidFill>
                <a:highlight>
                  <a:srgbClr val="FFFFFF"/>
                </a:highlight>
                <a:hlinkClick r:id="rId3">
                  <a:extLst>
                    <a:ext uri="{A12FA001-AC4F-418D-AE19-62706E023703}">
                      <ahyp:hlinkClr val="tx"/>
                    </a:ext>
                  </a:extLst>
                </a:hlinkClick>
              </a:rPr>
              <a:t>here</a:t>
            </a:r>
            <a:r>
              <a:rPr lang="en">
                <a:solidFill>
                  <a:schemeClr val="dk1"/>
                </a:solidFill>
                <a:highlight>
                  <a:srgbClr val="FFFFFF"/>
                </a:highlight>
              </a:rPr>
              <a:t>.</a:t>
            </a:r>
            <a:endParaRPr>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a3aaa8f0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a3aaa8f0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c9dc8163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c9dc8163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rPr>
              <a:t>Response from Ansible (very long json file, needs filtering)</a:t>
            </a:r>
            <a:endParaRPr u="sng">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URL for the complete file: </a:t>
            </a:r>
            <a:r>
              <a:rPr lang="en" u="sng">
                <a:solidFill>
                  <a:srgbClr val="1155CC"/>
                </a:solidFill>
                <a:hlinkClick r:id="rId2">
                  <a:extLst>
                    <a:ext uri="{A12FA001-AC4F-418D-AE19-62706E023703}">
                      <ahyp:hlinkClr val="tx"/>
                    </a:ext>
                  </a:extLst>
                </a:hlinkClick>
              </a:rPr>
              <a:t>https://docs.google.com/document/d/1Z7wO5r8XaBirxXo06CmC8a6r5cCMezQQqUOcHxXhCyk/edit?usp=sharing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b76aadc9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b76aadc9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b76aadc9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b76aadc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b76aadc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b76aadc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b76aadc9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b76aadc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most examples this example is based on the DevNet Associate Course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c9dc8163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c9dc8163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image inspect ubuntu</a:t>
            </a:r>
            <a:endParaRPr>
              <a:solidFill>
                <a:schemeClr val="dk1"/>
              </a:solidFill>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Definitely, this is information that needs to be processed</a:t>
            </a:r>
            <a:endParaRPr/>
          </a:p>
          <a:p>
            <a:pPr indent="0" lvl="0" marL="0" rtl="0" algn="l">
              <a:spcBef>
                <a:spcPts val="0"/>
              </a:spcBef>
              <a:spcAft>
                <a:spcPts val="0"/>
              </a:spcAft>
              <a:buNone/>
            </a:pPr>
            <a:r>
              <a:rPr lang="en"/>
              <a:t>---</a:t>
            </a:r>
            <a:endParaRPr/>
          </a:p>
          <a:p>
            <a:pPr indent="0" lvl="0" marL="0" rtl="0" algn="l">
              <a:spcBef>
                <a:spcPts val="0"/>
              </a:spcBef>
              <a:spcAft>
                <a:spcPts val="0"/>
              </a:spcAft>
              <a:buClr>
                <a:schemeClr val="dk1"/>
              </a:buClr>
              <a:buSzPts val="1100"/>
              <a:buFont typeface="Arial"/>
              <a:buNone/>
            </a:pPr>
            <a:r>
              <a:rPr lang="en">
                <a:solidFill>
                  <a:schemeClr val="dk1"/>
                </a:solidFill>
              </a:rPr>
              <a:t>Here is the complete </a:t>
            </a:r>
            <a:r>
              <a:rPr lang="en" u="sng">
                <a:solidFill>
                  <a:srgbClr val="1155CC"/>
                </a:solidFill>
                <a:hlinkClick r:id="rId2">
                  <a:extLst>
                    <a:ext uri="{A12FA001-AC4F-418D-AE19-62706E023703}">
                      <ahyp:hlinkClr val="tx"/>
                    </a:ext>
                  </a:extLst>
                </a:hlinkClick>
              </a:rPr>
              <a:t>docker response</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a3aaa8f0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a3aaa8f0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import json</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print("---------1--------")</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print("Converting json string to dict, and showing keys at level 1")</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docker_dict = json.loads(docker_json_file)</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print(docker_dict[0].keys())</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print("---------2--------")</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print("Converting dict to raw json")</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docker_json = json.dumps(docker_dict)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print("---------3--------")</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print("Filtering from dict")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print(docker_dict[0]["Created"])</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print(docker_dict[0]["Architecture"])</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print(docker_dict[0]["Os"])</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Converting json string to dict, and showing keys at level 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dict_keys(['Id', 'RepoTags', 'RepoDigests', 'Parent', 'Comment', 'Created', 'Container', 'ContainerConfig', 'DockerVersion', 'Author', 'Config', 'Architecture', 'Os', 'Size', 'VirtualSize', 'GraphDriver', 'RootFS', 'Metadata'])</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---------2--------</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Converting dict to raw json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---------3--------</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Filtering from dict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2020-09-25T22:34:30.295807036Z</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amd64</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linux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a3aaa8f0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a3aaa8f0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network inspect bridge</a:t>
            </a:r>
            <a:endParaRPr>
              <a:solidFill>
                <a:schemeClr val="dk1"/>
              </a:solidFill>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Definitely, this is information that needs to be processed</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solidFill>
                  <a:schemeClr val="dk1"/>
                </a:solidFill>
              </a:rPr>
              <a:t>Here is the complete </a:t>
            </a:r>
            <a:r>
              <a:rPr lang="en" u="sng">
                <a:solidFill>
                  <a:srgbClr val="1155CC"/>
                </a:solidFill>
                <a:hlinkClick r:id="rId2">
                  <a:extLst>
                    <a:ext uri="{A12FA001-AC4F-418D-AE19-62706E023703}">
                      <ahyp:hlinkClr val="tx"/>
                    </a:ext>
                  </a:extLst>
                </a:hlinkClick>
              </a:rPr>
              <a:t>docker response</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a3aaa8f0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a3aaa8f0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b550b944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b550b944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Cisco Networking Academy Courses</a:t>
            </a:r>
            <a:endParaRPr b="1"/>
          </a:p>
          <a:p>
            <a:pPr indent="0" lvl="0" marL="0" rtl="0" algn="l">
              <a:spcBef>
                <a:spcPts val="0"/>
              </a:spcBef>
              <a:spcAft>
                <a:spcPts val="0"/>
              </a:spcAft>
              <a:buClr>
                <a:schemeClr val="dk1"/>
              </a:buClr>
              <a:buSzPts val="1100"/>
              <a:buFont typeface="Arial"/>
              <a:buNone/>
            </a:pPr>
            <a:r>
              <a:rPr lang="en"/>
              <a:t>DevNet Associate 1.0 </a:t>
            </a:r>
            <a:endParaRPr/>
          </a:p>
          <a:p>
            <a:pPr indent="0" lvl="0" marL="0" rtl="0" algn="l">
              <a:spcBef>
                <a:spcPts val="0"/>
              </a:spcBef>
              <a:spcAft>
                <a:spcPts val="0"/>
              </a:spcAft>
              <a:buNone/>
            </a:pPr>
            <a:r>
              <a:rPr lang="en"/>
              <a:t>Emerging Technology Workshop: Experimenting with REST APIs using Webex Teams</a:t>
            </a:r>
            <a:endParaRPr/>
          </a:p>
          <a:p>
            <a:pPr indent="0" lvl="0" marL="0" rtl="0" algn="l">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indent="0" lvl="0" marL="0" rtl="0" algn="l">
              <a:spcBef>
                <a:spcPts val="0"/>
              </a:spcBef>
              <a:spcAft>
                <a:spcPts val="0"/>
              </a:spcAft>
              <a:buClr>
                <a:schemeClr val="dk1"/>
              </a:buClr>
              <a:buSzPts val="1100"/>
              <a:buFont typeface="Arial"/>
              <a:buNone/>
            </a:pPr>
            <a:r>
              <a:rPr lang="en"/>
              <a:t>Emerging Technology Workshop: Network Programmability with Cisco APIC-EM, no longer supported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a3aaa8f0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a3aaa8f0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Exercises</a:t>
            </a:r>
            <a:endParaRPr b="1" sz="1200">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make a list of all names and email addresses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select the name of the first person in DEVASC_A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make a list of all names and email addresses of DEVASC_B</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a3aaa8f0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a3aaa8f0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c9dc8163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c9dc8163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a3aaa8f0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a3aaa8f0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Exercises</a:t>
            </a:r>
            <a:endParaRPr b="1" sz="12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display all network devices, interfaces and IP addresses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select the name of the first device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Write a Python script to display all interfaces and IP addresses of device R1</a:t>
            </a:r>
            <a:endParaRPr b="1">
              <a:solidFill>
                <a:schemeClr val="dk1"/>
              </a:solidFill>
            </a:endParaRPr>
          </a:p>
          <a:p>
            <a:pPr indent="0" lvl="0" marL="0" rtl="0" algn="l">
              <a:spcBef>
                <a:spcPts val="0"/>
              </a:spcBef>
              <a:spcAft>
                <a:spcPts val="0"/>
              </a:spcAft>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rack_struc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"rack":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"D1"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"dev_name": "R1"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"role": "router"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"GigabitEhternet1"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"10.0.1.1",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"GigabitEhternet2"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"10.0.3.1",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"GigabitEhternet3"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"10.0.4.1",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"D2" , "dev_name": "C1" , "role": "core"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"VLAN1"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"10.0.1.2"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"10.0.2.1"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"VLAN20"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"10.0.20.1",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"D3" , "dev_name": "AC" ,  "role": "access"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"10.0.2.2",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a3aaa8f0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a3aaa8f0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a3aaa8f0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a3aaa8f0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Cisco Networking Academy Courses</a:t>
            </a:r>
            <a:endParaRPr b="1"/>
          </a:p>
          <a:p>
            <a:pPr indent="0" lvl="0" marL="0" rtl="0" algn="l">
              <a:spcBef>
                <a:spcPts val="0"/>
              </a:spcBef>
              <a:spcAft>
                <a:spcPts val="0"/>
              </a:spcAft>
              <a:buClr>
                <a:schemeClr val="dk1"/>
              </a:buClr>
              <a:buSzPts val="1100"/>
              <a:buFont typeface="Arial"/>
              <a:buNone/>
            </a:pPr>
            <a:r>
              <a:rPr lang="en"/>
              <a:t>DevNet Associate 1.0 </a:t>
            </a:r>
            <a:endParaRPr/>
          </a:p>
          <a:p>
            <a:pPr indent="0" lvl="0" marL="0" rtl="0" algn="l">
              <a:spcBef>
                <a:spcPts val="0"/>
              </a:spcBef>
              <a:spcAft>
                <a:spcPts val="0"/>
              </a:spcAft>
              <a:buNone/>
            </a:pPr>
            <a:r>
              <a:rPr lang="en"/>
              <a:t>Emerging Technology Workshop: Experimenting with REST APIs using Webex Teams</a:t>
            </a:r>
            <a:endParaRPr/>
          </a:p>
          <a:p>
            <a:pPr indent="0" lvl="0" marL="0" rtl="0" algn="l">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indent="0" lvl="0" marL="0" rtl="0" algn="l">
              <a:spcBef>
                <a:spcPts val="0"/>
              </a:spcBef>
              <a:spcAft>
                <a:spcPts val="0"/>
              </a:spcAft>
              <a:buClr>
                <a:schemeClr val="dk1"/>
              </a:buClr>
              <a:buSzPts val="1100"/>
              <a:buFont typeface="Arial"/>
              <a:buNone/>
            </a:pPr>
            <a:r>
              <a:rPr lang="en"/>
              <a:t>Emerging Technology Workshop: Network Programmability with Cisco APIC-EM, no longer supported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c9dc8163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c9dc8163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Remarks</a:t>
            </a:r>
            <a:endParaRPr b="1">
              <a:solidFill>
                <a:schemeClr val="dk1"/>
              </a:solidFill>
            </a:endParaRPr>
          </a:p>
          <a:p>
            <a:pPr indent="0" lvl="0" marL="0" rtl="0" algn="l">
              <a:spcBef>
                <a:spcPts val="0"/>
              </a:spcBef>
              <a:spcAft>
                <a:spcPts val="0"/>
              </a:spcAft>
              <a:buNone/>
            </a:pPr>
            <a:r>
              <a:rPr lang="en">
                <a:solidFill>
                  <a:schemeClr val="dk1"/>
                </a:solidFill>
              </a:rPr>
              <a:t>If there is no hierarchy, some data have to be repeated (as shown in the spreadsheet</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c9dc81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c9dc81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is an example of a source spreadsheet </a:t>
            </a:r>
            <a:r>
              <a:rPr lang="en" u="sng">
                <a:solidFill>
                  <a:srgbClr val="1155CC"/>
                </a:solidFill>
                <a:hlinkClick r:id="rId2">
                  <a:extLst>
                    <a:ext uri="{A12FA001-AC4F-418D-AE19-62706E023703}">
                      <ahyp:hlinkClr val="tx"/>
                    </a:ext>
                  </a:extLst>
                </a:hlinkClick>
              </a:rPr>
              <a:t>webex_groups.xlsx</a:t>
            </a:r>
            <a:r>
              <a:rPr lang="en">
                <a:solidFill>
                  <a:schemeClr val="dk1"/>
                </a:solidFill>
              </a:rPr>
              <a:t> with three columns (group, name, email)</a:t>
            </a:r>
            <a:endParaRPr>
              <a:solidFill>
                <a:schemeClr val="dk1"/>
              </a:solidFill>
            </a:endParaRPr>
          </a:p>
          <a:p>
            <a:pPr indent="0" lvl="0" marL="0" rtl="0" algn="l">
              <a:spcBef>
                <a:spcPts val="0"/>
              </a:spcBef>
              <a:spcAft>
                <a:spcPts val="0"/>
              </a:spcAft>
              <a:buNone/>
            </a:pPr>
            <a:r>
              <a:rPr lang="en"/>
              <a:t>The goal is to read the excel data and generate a json tree structure: two levels</a:t>
            </a:r>
            <a:endParaRPr/>
          </a:p>
          <a:p>
            <a:pPr indent="0" lvl="0" marL="0" rtl="0" algn="l">
              <a:spcBef>
                <a:spcPts val="0"/>
              </a:spcBef>
              <a:spcAft>
                <a:spcPts val="0"/>
              </a:spcAft>
              <a:buNone/>
            </a:pPr>
            <a:r>
              <a:rPr lang="en"/>
              <a:t>The target structure you can find on the next slide.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Result Example in Python dict format: </a:t>
            </a:r>
            <a:endParaRPr/>
          </a:p>
          <a:p>
            <a:pPr indent="0" lvl="0" marL="0" rtl="0" algn="l">
              <a:spcBef>
                <a:spcPts val="0"/>
              </a:spcBef>
              <a:spcAft>
                <a:spcPts val="0"/>
              </a:spcAft>
              <a:buClr>
                <a:schemeClr val="dk1"/>
              </a:buClr>
              <a:buSzPts val="1100"/>
              <a:buFont typeface="Arial"/>
              <a:buNone/>
            </a:pPr>
            <a:r>
              <a:rPr lang="en"/>
              <a:t>{'group': 'GROUP_ALPHA', 'person_name': 'Vincent Cassata', 'email': 'vincent.cassata@student.bxl.be'} {'group': 'GROUP_ALPHA', 'person_name': 'Giovanni Di Tulio', 'email': 'Giovanni.ditullio@student.bxl.be'}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c9dc8163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c9dc8163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Hierarchical levels </a:t>
            </a:r>
            <a:r>
              <a:rPr lang="en" sz="1200">
                <a:solidFill>
                  <a:schemeClr val="dk1"/>
                </a:solidFill>
              </a:rPr>
              <a:t>are important in JSON in order not to have to repeat the name of the group for all the members.</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Without a target data structure it is impossible to create the script</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structure contains test data.</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target structure on this slide has been verified with </a:t>
            </a:r>
            <a:r>
              <a:rPr lang="en" sz="1200" u="sng">
                <a:solidFill>
                  <a:schemeClr val="hlink"/>
                </a:solidFill>
                <a:hlinkClick r:id="rId2"/>
              </a:rPr>
              <a:t>JSONLint - The JSON Validator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c9dc8163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c9dc8163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data rules it is not feasible to write a script to manage the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c9dc8163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c9dc8163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NetAcad Instructors should be familiar with Python scripting, because using a programming language offers more generic skills than using a GUI (as in DNA Center).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c9dc8163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c9dc8163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c9dc8163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c9dc8163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COMPLETE CODE WITH ADDED VALIDATION STATEMENTS</a:t>
            </a:r>
            <a:endParaRPr b="1">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def find_all_persons_and_groups(n_rows):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member_tab = [] ### member_tab = [member_dict]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for r in range(n_rows):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#print(sheet.cell_value(r, 0))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print(sheet.cell_value(r, 0) + ': ' + sheet.cell_value(r, 1) + ' =&gt; ' + sheet.cell_value(r, 2))</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if r &gt; 0: ### first row contains columns names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COL_A =  sheet.cell_value(r, 0)  #### column A</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COL_B =  sheet.cell_value(r, 1)  #### column B</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COL_C =  sheet.cell_value(r, 2)  #### column C</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member_dict["group"] = COL_A</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member_dict["person_name"]  = COL_B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member_dict["email"] = COL_C</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print(member_dict)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member_tab.append(member_dict.copy())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return member_tab</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bc9dc8163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bc9dc8163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c9dc8163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c9dc8163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c9dc8163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c9dc8163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c9dc8163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c9dc8163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The generated structure on this slide has been checked manually with the source file.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generated structure on this slide has been verified with </a:t>
            </a:r>
            <a:r>
              <a:rPr lang="en" sz="1200" u="sng">
                <a:solidFill>
                  <a:srgbClr val="0097A7"/>
                </a:solidFill>
                <a:hlinkClick r:id="rId2">
                  <a:extLst>
                    <a:ext uri="{A12FA001-AC4F-418D-AE19-62706E023703}">
                      <ahyp:hlinkClr val="tx"/>
                    </a:ext>
                  </a:extLst>
                </a:hlinkClick>
              </a:rPr>
              <a:t>JSONLint - The JSON Validator</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bc9dc8163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bc9dc8163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The structure on this slide has been verified and generated by </a:t>
            </a:r>
            <a:r>
              <a:rPr lang="en" sz="1200" u="sng">
                <a:solidFill>
                  <a:srgbClr val="0097A7"/>
                </a:solidFill>
                <a:hlinkClick r:id="rId2">
                  <a:extLst>
                    <a:ext uri="{A12FA001-AC4F-418D-AE19-62706E023703}">
                      <ahyp:hlinkClr val="tx"/>
                    </a:ext>
                  </a:extLst>
                </a:hlinkClick>
              </a:rPr>
              <a:t>JSONLint - The JSON Validator</a:t>
            </a:r>
            <a:endParaRPr/>
          </a:p>
          <a:p>
            <a:pPr indent="0" lvl="0" marL="0" rtl="0" algn="l">
              <a:lnSpc>
                <a:spcPct val="115000"/>
              </a:lnSpc>
              <a:spcBef>
                <a:spcPts val="0"/>
              </a:spcBef>
              <a:spcAft>
                <a:spcPts val="0"/>
              </a:spcAft>
              <a:buNone/>
            </a:pPr>
            <a:r>
              <a:rPr lang="en" sz="1200">
                <a:solidFill>
                  <a:schemeClr val="dk1"/>
                </a:solidFill>
              </a:rPr>
              <a:t>The generated structure on this slide has been checked manually with the source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"groups":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"GROUP_ALPHA",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"Vincent Cassata",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"vincent.cassata@student.bxl.be"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"Giovanni Di Tulio",</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"Giovanni .ditullio@student.bxl.be"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"Milan Vandevelde",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"milan.vandevelde@student.bxl.be"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"Tomas Vertessen",</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"tomas.vertessen@student.bxl.be"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"Mehdi Dahli",</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"mehdi.dahli@student.bxl.be"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"GROUP_KAPPA",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"Ur Salangpour",</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"ur.salangpour@student.bxl.be"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"Mon Gallin",</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"mon.gallin@student.bxl.be"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"Artur Ikiya",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"artur.lkiya@student.bxl.be"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"Bram Vanbever",</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"bram.vanbever@student.bxl.be"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"JR Ibara",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"jr.ibara@student.bxl.be"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"GROUP_DELTA",</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"Jona Ferbiest",</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"jona.ferbiest@student.bxl.be"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"Bart Siperius",</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"bart.siperius@student.bxl.be"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"Joren Huysegoms",</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"joren.huysegoms2@student.bxl.be"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"Sam Bulduk",</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"sam.bulduk@student.bxl.be"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"Ferre Van Malder",</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"ferre.vanmalder@student.bxl.be"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"Mikail Defossez",</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"mikail.defossez@student.bxl.be"</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bc9dc8163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bc9dc8163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task is to read the Excel data from </a:t>
            </a:r>
            <a:r>
              <a:rPr lang="en" u="sng">
                <a:solidFill>
                  <a:srgbClr val="1155CC"/>
                </a:solidFill>
                <a:hlinkClick r:id="rId2">
                  <a:extLst>
                    <a:ext uri="{A12FA001-AC4F-418D-AE19-62706E023703}">
                      <ahyp:hlinkClr val="tx"/>
                    </a:ext>
                  </a:extLst>
                </a:hlinkClick>
              </a:rPr>
              <a:t>ipdevices.xlsx</a:t>
            </a:r>
            <a:r>
              <a:rPr lang="en">
                <a:solidFill>
                  <a:schemeClr val="dk1"/>
                </a:solidFill>
              </a:rPr>
              <a:t>.</a:t>
            </a:r>
            <a:endParaRPr>
              <a:solidFill>
                <a:schemeClr val="dk1"/>
              </a:solidFill>
            </a:endParaRPr>
          </a:p>
          <a:p>
            <a:pPr indent="0" lvl="0" marL="0" rtl="0" algn="l">
              <a:spcBef>
                <a:spcPts val="0"/>
              </a:spcBef>
              <a:spcAft>
                <a:spcPts val="0"/>
              </a:spcAft>
              <a:buNone/>
            </a:pPr>
            <a:r>
              <a:rPr lang="en"/>
              <a:t>The goal is to read the excel data and generate a json tree structure.</a:t>
            </a:r>
            <a:endParaRPr/>
          </a:p>
          <a:p>
            <a:pPr indent="0" lvl="0" marL="0" rtl="0" algn="l">
              <a:spcBef>
                <a:spcPts val="0"/>
              </a:spcBef>
              <a:spcAft>
                <a:spcPts val="0"/>
              </a:spcAft>
              <a:buNone/>
            </a:pPr>
            <a:r>
              <a:rPr lang="en">
                <a:solidFill>
                  <a:schemeClr val="dk1"/>
                </a:solidFill>
              </a:rPr>
              <a:t>The target structure you can find on the next slide.</a:t>
            </a:r>
            <a:endParaRPr>
              <a:solidFill>
                <a:schemeClr val="dk1"/>
              </a:solidFill>
            </a:endParaRPr>
          </a:p>
          <a:p>
            <a:pPr indent="0" lvl="0" marL="0" rtl="0" algn="l">
              <a:spcBef>
                <a:spcPts val="0"/>
              </a:spcBef>
              <a:spcAft>
                <a:spcPts val="0"/>
              </a:spcAft>
              <a:buNone/>
            </a:pPr>
            <a:r>
              <a:rPr lang="en"/>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bc9dc8163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bc9dc8163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Please develop a solution based on the example shown in task 1.</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practical purposes the number of levels will be restricted to two levels. </a:t>
            </a:r>
            <a:r>
              <a:rPr i="1" lang="en">
                <a:solidFill>
                  <a:schemeClr val="dk1"/>
                </a:solidFill>
              </a:rPr>
              <a:t>Generating a YANG compliant JSON structure is more difficult because there are more hierarchical levels.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target structure on this slide has been verified with </a:t>
            </a:r>
            <a:r>
              <a:rPr lang="en" u="sng">
                <a:solidFill>
                  <a:srgbClr val="0097A7"/>
                </a:solidFill>
                <a:hlinkClick r:id="rId2">
                  <a:extLst>
                    <a:ext uri="{A12FA001-AC4F-418D-AE19-62706E023703}">
                      <ahyp:hlinkClr val="tx"/>
                    </a:ext>
                  </a:extLst>
                </a:hlinkClick>
              </a:rPr>
              <a:t>JSONLint - The JSON Validator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JSON structure has been validate by JSON Lint.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SOLUTION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FUNCTIONS TO CREATE (A) list of devices and (B) list of device interfaces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Using an excel file as input for a Python script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This script creates a JSON structure based on information an excel spreadsheet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You have to understand Python dict and Python lists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Contact yvan.rooseleer@biasc.be if you have questions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It's up to you to ### WRITE YOUR OWN CODE ### where this is indicated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Validate your JSON structure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Use print statements to understand return values and return types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There is a simplified solution (main2) and a more difficult solution (main)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 xlrd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 json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RULES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inventory_dict         = {}  #### {"interface": "gi0/1", "ip_address": "1.2.2.1", "subnet_mask": "255.255.255.0", "device": "dv"</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inventory_list         = []  #### [inventory_dict]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interface_dict         = {}  #### {"interface": "gi0/1", "ip_address": "1.2.2.1", "subnet_mask": "255.255.255.0"}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interface_list         = []  #### [interface_dict]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dev_dict               = {}  #### {"device": {dev_name": "n", "role": "r", interfaces": interface_list}}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dev_list               = []  #### [dev_dict]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rack_struc             = {}  #### {dev_dict_list}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rack_struc["rack"]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def find_all_device_interfaces(xlf):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READ EXCEL FILE AND RETURN NUMBER OF ROWS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wb = xlrd.open_workbook(xlf)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sheet = wb.sheet_by_index(0)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number_rows = sheet.nrows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dev_interfaces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r in range(number_rows):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r &gt; 0: ### first row contains columns names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COL_A =  sheet.cell_value(r, 0)  #### column 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COL_B =  sheet.cell_value(r, 1)  #### column 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COL_C =  sheet.cell_value(r, 2)  #### column 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COL_D =  sheet.cell_value(r, 3)  #### column 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COL_E =  sheet.cell_value(r, 4)  #### column 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inventory_dict["device"]      = COL_A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inventory_dict["role"]        = COL_B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inventory_dict["interface"]   = COL_C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inventory_dict["ipaddress"]   = COL_D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inventory_dict["subnetmask"]  = COL_E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dev_interfaces.append(inventory_dict.copy()) # need to use copy()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return dev_interfaces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def make_list_of_devices_and_roles(inventory):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dev_list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dev_dict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mem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rec in inventory: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dev_dict["dev_name"] = rec["device"]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dev_dict["role"]     = rec["role"]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mem != dev_dict["dev_name"]: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dev_list.append(dev_dict.copy())  # need to use copy()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mem = dev_dict["dev_name"]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rec in loc_g: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#print(rec)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#del loc_g[0] ### if last item copied as first item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return dev_list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def attach_interfaces_to_devices(dev_name, inventory):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intf_dict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intf_list = [intf_dict]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item in inventory: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item["device"] == dev_name: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item["device"] != None: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intf_dict["interface"]   = item["interface"]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intf_dict["ipaddress"]   = item["ipaddress"]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intf_dict["subnetmask"]  = item["subnetmask"]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intf_list.append(intf_dict.copy()) # need to use copy()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del intf_list[0] ### if last item copied as first item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return intf_list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MAIN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def main():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inventory_list = find_all_device_interfaces("devices_ip.xlsx")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device_list    = make_list_of_devices_and_roles(inventory_list)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device_rec in device_list: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intf_list  = attach_interfaces_to_devices(device_rec["dev_name"], inventory_list)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dev_dict["device"] = { "device": device_rec , "interfaces": intf_list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rack_struc["rack"].append(dev_dict["device"])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js_rack = json.dumps(rack_struc)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execute main() when called directly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__name__ == '__main__':</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main()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d2d4def7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d2d4def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100"/>
              <a:buFont typeface="Arial"/>
              <a:buNone/>
            </a:pPr>
            <a:r>
              <a:rPr lang="en" sz="1000">
                <a:solidFill>
                  <a:srgbClr val="434343"/>
                </a:solidFill>
              </a:rPr>
              <a:t>Change the interfaces in the previous slide to the YANG model for interfaces: 5 levels!</a:t>
            </a:r>
            <a:br>
              <a:rPr lang="en" sz="1000">
                <a:solidFill>
                  <a:srgbClr val="434343"/>
                </a:solidFill>
              </a:rPr>
            </a:br>
            <a:r>
              <a:rPr lang="en" sz="1000">
                <a:solidFill>
                  <a:srgbClr val="434343"/>
                </a:solidFill>
              </a:rPr>
              <a:t>Remark: two ip adresses for loopback interface</a:t>
            </a:r>
            <a:endParaRPr sz="1000">
              <a:solidFill>
                <a:srgbClr val="434343"/>
              </a:solidFill>
            </a:endParaRPr>
          </a:p>
          <a:p>
            <a:pPr indent="0" lvl="0" marL="0" rtl="0" algn="l">
              <a:lnSpc>
                <a:spcPct val="115000"/>
              </a:lnSpc>
              <a:spcBef>
                <a:spcPts val="1600"/>
              </a:spcBef>
              <a:spcAft>
                <a:spcPts val="0"/>
              </a:spcAft>
              <a:buClr>
                <a:schemeClr val="dk1"/>
              </a:buClr>
              <a:buSzPts val="1100"/>
              <a:buFont typeface="Arial"/>
              <a:buNone/>
            </a:pPr>
            <a:r>
              <a:rPr b="1" lang="en" sz="1000">
                <a:solidFill>
                  <a:srgbClr val="434343"/>
                </a:solidFill>
              </a:rPr>
              <a:t>Python Code</a:t>
            </a:r>
            <a:r>
              <a:rPr lang="en" sz="1000">
                <a:solidFill>
                  <a:srgbClr val="434343"/>
                </a:solidFill>
              </a:rPr>
              <a:t> </a:t>
            </a:r>
            <a:r>
              <a:rPr lang="en" sz="1000" u="sng">
                <a:solidFill>
                  <a:srgbClr val="1155CC"/>
                </a:solidFill>
                <a:hlinkClick r:id="rId2">
                  <a:extLst>
                    <a:ext uri="{A12FA001-AC4F-418D-AE19-62706E023703}">
                      <ahyp:hlinkClr val="tx"/>
                    </a:ext>
                  </a:extLst>
                </a:hlinkClick>
              </a:rPr>
              <a:t>https://drive.google.com/file/d/1QHcVElVI7FBBxlG9VmaWxA7L3q1lngjc/view?usp=sharing</a:t>
            </a:r>
            <a:endParaRPr sz="10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b="1" lang="en" sz="1000">
                <a:solidFill>
                  <a:schemeClr val="dk1"/>
                </a:solidFill>
              </a:rPr>
              <a:t>URL to be used </a:t>
            </a:r>
            <a:r>
              <a:rPr i="1" lang="en" sz="1000">
                <a:solidFill>
                  <a:schemeClr val="dk1"/>
                </a:solidFill>
              </a:rPr>
              <a:t>(=&gt; to do: add basic authentication)</a:t>
            </a:r>
            <a:br>
              <a:rPr lang="en" sz="1000">
                <a:solidFill>
                  <a:schemeClr val="dk1"/>
                </a:solidFill>
              </a:rPr>
            </a:br>
            <a:r>
              <a:rPr lang="en" sz="1000" u="sng">
                <a:solidFill>
                  <a:srgbClr val="1155CC"/>
                </a:solidFill>
                <a:hlinkClick r:id="rId3">
                  <a:extLst>
                    <a:ext uri="{A12FA001-AC4F-418D-AE19-62706E023703}">
                      <ahyp:hlinkClr val="tx"/>
                    </a:ext>
                  </a:extLst>
                </a:hlinkClick>
              </a:rPr>
              <a:t>https://192.168.56.101/restconf/data/ietf-interfaces:interfaces</a:t>
            </a:r>
            <a:br>
              <a:rPr lang="en" sz="1000">
                <a:solidFill>
                  <a:schemeClr val="dk1"/>
                </a:solidFill>
              </a:rPr>
            </a:br>
            <a:r>
              <a:rPr i="1" lang="en" sz="900">
                <a:solidFill>
                  <a:schemeClr val="dk1"/>
                </a:solidFill>
              </a:rPr>
              <a:t>IP address to be adapted to the address of your own router, also: add necessary auth header</a:t>
            </a:r>
            <a:endParaRPr i="1"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a3aaa8f0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a3aaa8f0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Cisco Networking Academy Courses</a:t>
            </a:r>
            <a:endParaRPr b="1"/>
          </a:p>
          <a:p>
            <a:pPr indent="0" lvl="0" marL="0" rtl="0" algn="l">
              <a:spcBef>
                <a:spcPts val="0"/>
              </a:spcBef>
              <a:spcAft>
                <a:spcPts val="0"/>
              </a:spcAft>
              <a:buClr>
                <a:schemeClr val="dk1"/>
              </a:buClr>
              <a:buSzPts val="1100"/>
              <a:buFont typeface="Arial"/>
              <a:buNone/>
            </a:pPr>
            <a:r>
              <a:rPr lang="en"/>
              <a:t>DevNet Associate 1.0 </a:t>
            </a:r>
            <a:endParaRPr/>
          </a:p>
          <a:p>
            <a:pPr indent="0" lvl="0" marL="0" rtl="0" algn="l">
              <a:spcBef>
                <a:spcPts val="0"/>
              </a:spcBef>
              <a:spcAft>
                <a:spcPts val="0"/>
              </a:spcAft>
              <a:buNone/>
            </a:pPr>
            <a:r>
              <a:rPr lang="en"/>
              <a:t>Emerging Technology Workshop: Experimenting with REST APIs using Webex Teams</a:t>
            </a:r>
            <a:endParaRPr/>
          </a:p>
          <a:p>
            <a:pPr indent="0" lvl="0" marL="0" rtl="0" algn="l">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indent="0" lvl="0" marL="0" rtl="0" algn="l">
              <a:spcBef>
                <a:spcPts val="0"/>
              </a:spcBef>
              <a:spcAft>
                <a:spcPts val="0"/>
              </a:spcAft>
              <a:buClr>
                <a:schemeClr val="dk1"/>
              </a:buClr>
              <a:buSzPts val="1100"/>
              <a:buFont typeface="Arial"/>
              <a:buNone/>
            </a:pPr>
            <a:r>
              <a:rPr lang="en"/>
              <a:t>Emerging Technology Workshop: Network Programmability with Cisco APIC-EM, no longer supported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32892780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32892780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to learn more background information and examples you can find </a:t>
            </a:r>
            <a:r>
              <a:rPr lang="en" u="sng">
                <a:solidFill>
                  <a:schemeClr val="hlink"/>
                </a:solidFill>
                <a:hlinkClick r:id="rId2"/>
              </a:rPr>
              <a:t>here</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d2d4def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bd2d4def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c9dc8163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c9dc8163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METADATA</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Author: Yvan Rooseleer</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Speaker's email: Yvan Rooseleer yvan.rooseleer@biasc.be</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Creation Date: 6 February 2021</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Based on document: https://docs.google.com/document/d/1jWNaW4OMkcCu1wnXZbQSMKxy23dIcq6ds4CBnEEXe0Q/edit?usp=sharing</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Session name: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1: DevNet Associate: Filtering JSON Data, 25 FEB 2021, 16:00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2: DevNet Associate: Generating JSON Data, 25 FEB 2021, 17:00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Session description: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1: DevNet Associate: Filtering JSON Data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Description: This part covers some aspects of the DevNet Associate course. Join to learn how to interpret JSON data coming from Webex Teams API, DNAC API, Docker inspect, Ansible.</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2: DevNet Associate: Generating JSON Data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Description: This part covers some aspects of the DevNet Associate course. Join to learn how to generate JSON data for Webex Teams API, IP Devices and Network Services from a source in the Excel format.</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Level: Intermediate</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Prerequisites</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Basic understanding of:</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Python scripting and programming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Data modelling: YANG</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Data formats: JSON, YAML, XML</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Secure Shell/ SSH</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HTTPS/ SSL/ TLS</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Webex APIs</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Restconf APIs</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Ansible Playbooks</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Docker</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222222"/>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000">
              <a:solidFill>
                <a:srgbClr val="222222"/>
              </a:solidFill>
              <a:highlight>
                <a:schemeClr val="lt1"/>
              </a:highlight>
              <a:latin typeface="Consolas"/>
              <a:ea typeface="Consolas"/>
              <a:cs typeface="Consolas"/>
              <a:sym typeface="Consola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c9dc8163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c9dc8163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a NetAcad Instructor or as an IT Professional it may be necessary to look for important information (like IP addresses) in JSON format.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Left side</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Output from the following Docker command</a:t>
            </a:r>
            <a:br>
              <a:rPr lang="en">
                <a:solidFill>
                  <a:schemeClr val="dk1"/>
                </a:solidFill>
              </a:rPr>
            </a:br>
            <a:r>
              <a:rPr lang="en">
                <a:solidFill>
                  <a:schemeClr val="dk1"/>
                </a:solidFill>
              </a:rPr>
              <a:t> $ docker network inspect bridge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c9dc8163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c9dc8163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IP addresses) in JSON format.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c9dc8163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c9dc8163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network health scores) in JSON format.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animated gradient" showMasterSp="0">
  <p:cSld name="4_Title Slide-animated gradient">
    <p:bg>
      <p:bgPr>
        <a:solidFill>
          <a:schemeClr val="accent5"/>
        </a:solidFill>
      </p:bgPr>
    </p:bg>
    <p:spTree>
      <p:nvGrpSpPr>
        <p:cNvPr id="24" name="Shape 24"/>
        <p:cNvGrpSpPr/>
        <p:nvPr/>
      </p:nvGrpSpPr>
      <p:grpSpPr>
        <a:xfrm>
          <a:off x="0" y="0"/>
          <a:ext cx="0" cy="0"/>
          <a:chOff x="0" y="0"/>
          <a:chExt cx="0" cy="0"/>
        </a:xfrm>
      </p:grpSpPr>
      <p:grpSp>
        <p:nvGrpSpPr>
          <p:cNvPr id="25" name="Google Shape;25;p2"/>
          <p:cNvGrpSpPr/>
          <p:nvPr/>
        </p:nvGrpSpPr>
        <p:grpSpPr>
          <a:xfrm>
            <a:off x="0" y="566"/>
            <a:ext cx="9144000" cy="5142368"/>
            <a:chOff x="0" y="566"/>
            <a:chExt cx="9144000" cy="5142368"/>
          </a:xfrm>
        </p:grpSpPr>
        <p:pic>
          <p:nvPicPr>
            <p:cNvPr id="26" name="Google Shape;26;p2"/>
            <p:cNvPicPr preferRelativeResize="0"/>
            <p:nvPr/>
          </p:nvPicPr>
          <p:blipFill rotWithShape="1">
            <a:blip r:embed="rId2">
              <a:alphaModFix/>
            </a:blip>
            <a:srcRect b="0" l="0" r="0" t="0"/>
            <a:stretch/>
          </p:blipFill>
          <p:spPr>
            <a:xfrm>
              <a:off x="0" y="566"/>
              <a:ext cx="9144000" cy="5142368"/>
            </a:xfrm>
            <a:prstGeom prst="rect">
              <a:avLst/>
            </a:prstGeom>
            <a:noFill/>
            <a:ln>
              <a:noFill/>
            </a:ln>
          </p:spPr>
        </p:pic>
        <p:sp>
          <p:nvSpPr>
            <p:cNvPr id="27" name="Google Shape;27;p2"/>
            <p:cNvSpPr/>
            <p:nvPr/>
          </p:nvSpPr>
          <p:spPr>
            <a:xfrm>
              <a:off x="576072" y="4462272"/>
              <a:ext cx="4334400" cy="402300"/>
            </a:xfrm>
            <a:prstGeom prst="rect">
              <a:avLst/>
            </a:prstGeom>
            <a:solidFill>
              <a:srgbClr val="42BC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8" name="Google Shape;28;p2"/>
          <p:cNvSpPr txBox="1"/>
          <p:nvPr>
            <p:ph idx="1" type="subTitle"/>
          </p:nvPr>
        </p:nvSpPr>
        <p:spPr>
          <a:xfrm>
            <a:off x="469496" y="3809526"/>
            <a:ext cx="4319100" cy="288000"/>
          </a:xfrm>
          <a:prstGeom prst="rect">
            <a:avLst/>
          </a:prstGeom>
          <a:noFill/>
          <a:ln>
            <a:noFill/>
          </a:ln>
        </p:spPr>
        <p:txBody>
          <a:bodyPr anchorCtr="0" anchor="b" bIns="45700" lIns="91400" spcFirstLastPara="1" rIns="91400" wrap="square" tIns="45700">
            <a:noAutofit/>
          </a:bodyPr>
          <a:lstStyle>
            <a:lvl1pPr lvl="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lvl="1" marR="0" rtl="0" algn="ctr">
              <a:lnSpc>
                <a:spcPct val="95000"/>
              </a:lnSpc>
              <a:spcBef>
                <a:spcPts val="600"/>
              </a:spcBef>
              <a:spcAft>
                <a:spcPts val="0"/>
              </a:spcAft>
              <a:buClr>
                <a:schemeClr val="dk2"/>
              </a:buClr>
              <a:buSzPts val="1400"/>
              <a:buFont typeface="Arial"/>
              <a:buNone/>
              <a:defRPr b="0" i="0" sz="1400" u="none" cap="none" strike="noStrike">
                <a:solidFill>
                  <a:srgbClr val="98989A"/>
                </a:solidFill>
                <a:latin typeface="Arial"/>
                <a:ea typeface="Arial"/>
                <a:cs typeface="Arial"/>
                <a:sym typeface="Arial"/>
              </a:defRPr>
            </a:lvl2pPr>
            <a:lvl3pPr lvl="2" marR="0" rtl="0" algn="ctr">
              <a:lnSpc>
                <a:spcPct val="95000"/>
              </a:lnSpc>
              <a:spcBef>
                <a:spcPts val="625"/>
              </a:spcBef>
              <a:spcAft>
                <a:spcPts val="0"/>
              </a:spcAft>
              <a:buClr>
                <a:srgbClr val="98989A"/>
              </a:buClr>
              <a:buSzPts val="1200"/>
              <a:buFont typeface="Arial"/>
              <a:buNone/>
              <a:defRPr b="0" i="0" sz="1200" u="none" cap="none" strike="noStrike">
                <a:solidFill>
                  <a:srgbClr val="98989A"/>
                </a:solidFill>
                <a:latin typeface="Arial"/>
                <a:ea typeface="Arial"/>
                <a:cs typeface="Arial"/>
                <a:sym typeface="Arial"/>
              </a:defRPr>
            </a:lvl3pPr>
            <a:lvl4pPr lvl="3"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4pPr>
            <a:lvl5pPr lvl="4"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5pPr>
            <a:lvl6pPr lvl="5" marR="0" rtl="0" algn="ctr">
              <a:spcBef>
                <a:spcPts val="600"/>
              </a:spcBef>
              <a:spcAft>
                <a:spcPts val="0"/>
              </a:spcAft>
              <a:buClr>
                <a:srgbClr val="98989A"/>
              </a:buClr>
              <a:buSzPts val="900"/>
              <a:buFont typeface="Arial"/>
              <a:buNone/>
              <a:defRPr b="0" i="0" sz="900" u="none" cap="none" strike="noStrike">
                <a:solidFill>
                  <a:srgbClr val="98989A"/>
                </a:solidFill>
                <a:latin typeface="Arial"/>
                <a:ea typeface="Arial"/>
                <a:cs typeface="Arial"/>
                <a:sym typeface="Arial"/>
              </a:defRPr>
            </a:lvl6pPr>
            <a:lvl7pPr lvl="6" marR="0" rtl="0" algn="ctr">
              <a:spcBef>
                <a:spcPts val="600"/>
              </a:spcBef>
              <a:spcAft>
                <a:spcPts val="0"/>
              </a:spcAft>
              <a:buClr>
                <a:srgbClr val="98989A"/>
              </a:buClr>
              <a:buSzPts val="800"/>
              <a:buFont typeface="Arial"/>
              <a:buNone/>
              <a:defRPr b="0" i="0" sz="800" u="none" cap="none" strike="noStrike">
                <a:solidFill>
                  <a:srgbClr val="98989A"/>
                </a:solidFill>
                <a:latin typeface="Arial"/>
                <a:ea typeface="Arial"/>
                <a:cs typeface="Arial"/>
                <a:sym typeface="Arial"/>
              </a:defRPr>
            </a:lvl7pPr>
            <a:lvl8pPr lvl="7"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8pPr>
            <a:lvl9pPr lvl="8"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9pPr>
          </a:lstStyle>
          <a:p/>
        </p:txBody>
      </p:sp>
      <p:sp>
        <p:nvSpPr>
          <p:cNvPr id="29" name="Google Shape;29;p2"/>
          <p:cNvSpPr txBox="1"/>
          <p:nvPr>
            <p:ph idx="2" type="body"/>
          </p:nvPr>
        </p:nvSpPr>
        <p:spPr>
          <a:xfrm>
            <a:off x="469496" y="4049523"/>
            <a:ext cx="4319100" cy="288000"/>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0" name="Google Shape;30;p2"/>
          <p:cNvSpPr txBox="1"/>
          <p:nvPr>
            <p:ph idx="3" type="body"/>
          </p:nvPr>
        </p:nvSpPr>
        <p:spPr>
          <a:xfrm>
            <a:off x="469496" y="4289520"/>
            <a:ext cx="4319100" cy="288000"/>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1" name="Google Shape;31;p2"/>
          <p:cNvSpPr/>
          <p:nvPr/>
        </p:nvSpPr>
        <p:spPr>
          <a:xfrm>
            <a:off x="155643" y="2010425"/>
            <a:ext cx="4688700" cy="1473900"/>
          </a:xfrm>
          <a:prstGeom prst="rect">
            <a:avLst/>
          </a:prstGeom>
          <a:solidFill>
            <a:srgbClr val="42BC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 name="Google Shape;32;p2"/>
          <p:cNvSpPr txBox="1"/>
          <p:nvPr>
            <p:ph type="ctrTitle"/>
          </p:nvPr>
        </p:nvSpPr>
        <p:spPr>
          <a:xfrm>
            <a:off x="403833" y="2896914"/>
            <a:ext cx="5955600" cy="644700"/>
          </a:xfrm>
          <a:prstGeom prst="rect">
            <a:avLst/>
          </a:prstGeom>
          <a:noFill/>
          <a:ln>
            <a:noFill/>
          </a:ln>
        </p:spPr>
        <p:txBody>
          <a:bodyPr anchorCtr="0" anchor="b" bIns="45700" lIns="91400" spcFirstLastPara="1" rIns="91400" wrap="square" tIns="45700">
            <a:noAutofit/>
          </a:bodyPr>
          <a:lstStyle>
            <a:lvl1pPr lvl="0" algn="l">
              <a:lnSpc>
                <a:spcPct val="90000"/>
              </a:lnSpc>
              <a:spcBef>
                <a:spcPts val="0"/>
              </a:spcBef>
              <a:spcAft>
                <a:spcPts val="0"/>
              </a:spcAft>
              <a:buClr>
                <a:srgbClr val="38C6F4"/>
              </a:buClr>
              <a:buSzPts val="3600"/>
              <a:buFont typeface="Arial"/>
              <a:buNone/>
              <a:defRPr b="0" i="0" sz="3600">
                <a:solidFill>
                  <a:srgbClr val="38C6F4"/>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33" name="Google Shape;33;p2"/>
          <p:cNvSpPr txBox="1"/>
          <p:nvPr>
            <p:ph idx="4" type="body"/>
          </p:nvPr>
        </p:nvSpPr>
        <p:spPr>
          <a:xfrm>
            <a:off x="638390" y="1965952"/>
            <a:ext cx="5925300" cy="299100"/>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lt2"/>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5000"/>
              </a:lnSpc>
              <a:spcBef>
                <a:spcPts val="62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34" name="Shape 3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_Slide">
  <p:cSld name="Multi_Slide">
    <p:spTree>
      <p:nvGrpSpPr>
        <p:cNvPr id="35" name="Shape 35"/>
        <p:cNvGrpSpPr/>
        <p:nvPr/>
      </p:nvGrpSpPr>
      <p:grpSpPr>
        <a:xfrm>
          <a:off x="0" y="0"/>
          <a:ext cx="0" cy="0"/>
          <a:chOff x="0" y="0"/>
          <a:chExt cx="0" cy="0"/>
        </a:xfrm>
      </p:grpSpPr>
      <p:sp>
        <p:nvSpPr>
          <p:cNvPr id="36" name="Google Shape;36;p4"/>
          <p:cNvSpPr txBox="1"/>
          <p:nvPr>
            <p:ph idx="1" type="body"/>
          </p:nvPr>
        </p:nvSpPr>
        <p:spPr>
          <a:xfrm>
            <a:off x="474662" y="1347788"/>
            <a:ext cx="8280000" cy="3073800"/>
          </a:xfrm>
          <a:prstGeom prst="rect">
            <a:avLst/>
          </a:prstGeom>
          <a:noFill/>
          <a:ln>
            <a:noFill/>
          </a:ln>
        </p:spPr>
        <p:txBody>
          <a:bodyPr anchorCtr="0" anchor="t" bIns="45700" lIns="91400" spcFirstLastPara="1" rIns="91400" wrap="square" tIns="45700">
            <a:noAutofit/>
          </a:bodyPr>
          <a:lstStyle>
            <a:lvl1pPr indent="-228600" lvl="0" marL="4572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95000"/>
              </a:lnSpc>
              <a:spcBef>
                <a:spcPts val="625"/>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7" name="Google Shape;37;p4"/>
          <p:cNvSpPr txBox="1"/>
          <p:nvPr>
            <p:ph type="title"/>
          </p:nvPr>
        </p:nvSpPr>
        <p:spPr>
          <a:xfrm>
            <a:off x="437766" y="341313"/>
            <a:ext cx="8345400" cy="731700"/>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rgbClr val="004C69"/>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ircled_Bullets">
  <p:cSld name="2_Circled_Bullets">
    <p:spTree>
      <p:nvGrpSpPr>
        <p:cNvPr id="38" name="Shape 38"/>
        <p:cNvGrpSpPr/>
        <p:nvPr/>
      </p:nvGrpSpPr>
      <p:grpSpPr>
        <a:xfrm>
          <a:off x="0" y="0"/>
          <a:ext cx="0" cy="0"/>
          <a:chOff x="0" y="0"/>
          <a:chExt cx="0" cy="0"/>
        </a:xfrm>
      </p:grpSpPr>
      <p:sp>
        <p:nvSpPr>
          <p:cNvPr id="39" name="Google Shape;39;p5"/>
          <p:cNvSpPr txBox="1"/>
          <p:nvPr>
            <p:ph type="title"/>
          </p:nvPr>
        </p:nvSpPr>
        <p:spPr>
          <a:xfrm>
            <a:off x="438150" y="341313"/>
            <a:ext cx="8345400" cy="731700"/>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chemeClr val="accent1"/>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40" name="Google Shape;40;p5"/>
          <p:cNvSpPr/>
          <p:nvPr/>
        </p:nvSpPr>
        <p:spPr>
          <a:xfrm>
            <a:off x="575610" y="2552550"/>
            <a:ext cx="698700" cy="698700"/>
          </a:xfrm>
          <a:prstGeom prst="ellipse">
            <a:avLst/>
          </a:prstGeom>
          <a:solidFill>
            <a:schemeClr val="lt2"/>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rgbClr val="FFFFFF"/>
              </a:solidFill>
              <a:latin typeface="Arial"/>
              <a:ea typeface="Arial"/>
              <a:cs typeface="Arial"/>
              <a:sym typeface="Arial"/>
            </a:endParaRPr>
          </a:p>
        </p:txBody>
      </p:sp>
      <p:sp>
        <p:nvSpPr>
          <p:cNvPr id="41" name="Google Shape;41;p5"/>
          <p:cNvSpPr/>
          <p:nvPr/>
        </p:nvSpPr>
        <p:spPr>
          <a:xfrm>
            <a:off x="575610" y="1426607"/>
            <a:ext cx="698700" cy="698700"/>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Arial"/>
              <a:ea typeface="Arial"/>
              <a:cs typeface="Arial"/>
              <a:sym typeface="Arial"/>
            </a:endParaRPr>
          </a:p>
        </p:txBody>
      </p:sp>
      <p:sp>
        <p:nvSpPr>
          <p:cNvPr id="42" name="Google Shape;42;p5"/>
          <p:cNvSpPr/>
          <p:nvPr/>
        </p:nvSpPr>
        <p:spPr>
          <a:xfrm>
            <a:off x="575610" y="3653093"/>
            <a:ext cx="698700" cy="698700"/>
          </a:xfrm>
          <a:prstGeom prst="ellipse">
            <a:avLst/>
          </a:prstGeom>
          <a:solidFill>
            <a:schemeClr val="accent5"/>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rgbClr val="049FD9"/>
              </a:solidFill>
              <a:latin typeface="Arial"/>
              <a:ea typeface="Arial"/>
              <a:cs typeface="Arial"/>
              <a:sym typeface="Arial"/>
            </a:endParaRPr>
          </a:p>
        </p:txBody>
      </p:sp>
      <p:sp>
        <p:nvSpPr>
          <p:cNvPr id="43" name="Google Shape;43;p5"/>
          <p:cNvSpPr txBox="1"/>
          <p:nvPr>
            <p:ph idx="1" type="body"/>
          </p:nvPr>
        </p:nvSpPr>
        <p:spPr>
          <a:xfrm>
            <a:off x="1365250" y="1432522"/>
            <a:ext cx="5473800" cy="693300"/>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4" name="Google Shape;44;p5"/>
          <p:cNvSpPr txBox="1"/>
          <p:nvPr>
            <p:ph idx="2" type="body"/>
          </p:nvPr>
        </p:nvSpPr>
        <p:spPr>
          <a:xfrm>
            <a:off x="1365250" y="2557793"/>
            <a:ext cx="5473800" cy="693300"/>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5" name="Google Shape;45;p5"/>
          <p:cNvSpPr txBox="1"/>
          <p:nvPr>
            <p:ph idx="3" type="body"/>
          </p:nvPr>
        </p:nvSpPr>
        <p:spPr>
          <a:xfrm>
            <a:off x="1365250" y="3653093"/>
            <a:ext cx="5473800" cy="693300"/>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6" name="Google Shape;46;p5"/>
          <p:cNvSpPr txBox="1"/>
          <p:nvPr>
            <p:ph idx="4" type="body"/>
          </p:nvPr>
        </p:nvSpPr>
        <p:spPr>
          <a:xfrm>
            <a:off x="575610" y="2552550"/>
            <a:ext cx="698700" cy="693300"/>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7" name="Google Shape;47;p5"/>
          <p:cNvSpPr txBox="1"/>
          <p:nvPr>
            <p:ph idx="5" type="body"/>
          </p:nvPr>
        </p:nvSpPr>
        <p:spPr>
          <a:xfrm>
            <a:off x="575611" y="3651140"/>
            <a:ext cx="698700" cy="693300"/>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8" name="Google Shape;48;p5"/>
          <p:cNvSpPr txBox="1"/>
          <p:nvPr>
            <p:ph idx="6" type="body"/>
          </p:nvPr>
        </p:nvSpPr>
        <p:spPr>
          <a:xfrm>
            <a:off x="575610" y="1427248"/>
            <a:ext cx="698700" cy="693300"/>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losing Slide" showMasterSp="0">
  <p:cSld name="3_Closing Slide">
    <p:bg>
      <p:bgPr>
        <a:solidFill>
          <a:schemeClr val="accent5"/>
        </a:solidFill>
      </p:bgPr>
    </p:bg>
    <p:spTree>
      <p:nvGrpSpPr>
        <p:cNvPr id="49" name="Shape 49"/>
        <p:cNvGrpSpPr/>
        <p:nvPr/>
      </p:nvGrpSpPr>
      <p:grpSpPr>
        <a:xfrm>
          <a:off x="0" y="0"/>
          <a:ext cx="0" cy="0"/>
          <a:chOff x="0" y="0"/>
          <a:chExt cx="0" cy="0"/>
        </a:xfrm>
      </p:grpSpPr>
      <p:grpSp>
        <p:nvGrpSpPr>
          <p:cNvPr id="50" name="Google Shape;50;p6"/>
          <p:cNvGrpSpPr/>
          <p:nvPr/>
        </p:nvGrpSpPr>
        <p:grpSpPr>
          <a:xfrm>
            <a:off x="3746294" y="2129856"/>
            <a:ext cx="1617992" cy="860800"/>
            <a:chOff x="310" y="249"/>
            <a:chExt cx="502" cy="267"/>
          </a:xfrm>
        </p:grpSpPr>
        <p:sp>
          <p:nvSpPr>
            <p:cNvPr id="51" name="Google Shape;51;p6"/>
            <p:cNvSpPr/>
            <p:nvPr/>
          </p:nvSpPr>
          <p:spPr>
            <a:xfrm>
              <a:off x="452" y="426"/>
              <a:ext cx="0" cy="0"/>
            </a:xfrm>
            <a:prstGeom prst="rect">
              <a:avLst/>
            </a:pr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 name="Google Shape;52;p6"/>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 name="Google Shape;53;p6"/>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 name="Google Shape;54;p6"/>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 name="Google Shape;55;p6"/>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 name="Google Shape;56;p6"/>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6"/>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 name="Google Shape;58;p6"/>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 name="Google Shape;59;p6"/>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 name="Google Shape;60;p6"/>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 name="Google Shape;61;p6"/>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 name="Google Shape;62;p6"/>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6"/>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6"/>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sp>
        <p:nvSpPr>
          <p:cNvPr id="66" name="Google Shape;66;p7"/>
          <p:cNvSpPr txBox="1"/>
          <p:nvPr>
            <p:ph type="ctrTitle"/>
          </p:nvPr>
        </p:nvSpPr>
        <p:spPr>
          <a:xfrm>
            <a:off x="311708" y="744575"/>
            <a:ext cx="8520600" cy="2052600"/>
          </a:xfrm>
          <a:prstGeom prst="rect">
            <a:avLst/>
          </a:prstGeom>
        </p:spPr>
        <p:txBody>
          <a:bodyPr anchorCtr="0" anchor="b" bIns="45700" lIns="91400" spcFirstLastPara="1" rIns="91400" wrap="square" tIns="457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8"/>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8"/>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7" name="Google Shape;7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8150" y="341313"/>
            <a:ext cx="8345400" cy="731700"/>
          </a:xfrm>
          <a:prstGeom prst="rect">
            <a:avLst/>
          </a:prstGeom>
          <a:noFill/>
          <a:ln>
            <a:noFill/>
          </a:ln>
        </p:spPr>
        <p:txBody>
          <a:bodyPr anchorCtr="0" anchor="ctr" bIns="45700" lIns="91400" spcFirstLastPara="1" rIns="91400" wrap="square" tIns="45700">
            <a:noAutofit/>
          </a:bodyPr>
          <a:lstStyle>
            <a:lvl1pPr lvl="0" marR="0" rtl="0" algn="l">
              <a:lnSpc>
                <a:spcPct val="80000"/>
              </a:lnSpc>
              <a:spcBef>
                <a:spcPts val="0"/>
              </a:spcBef>
              <a:spcAft>
                <a:spcPts val="0"/>
              </a:spcAft>
              <a:buSzPts val="1400"/>
              <a:buNone/>
              <a:defRPr b="0" i="0" sz="3200" u="none" cap="none" strike="noStrike">
                <a:solidFill>
                  <a:schemeClr val="accent4"/>
                </a:solidFill>
                <a:latin typeface="Arial"/>
                <a:ea typeface="Arial"/>
                <a:cs typeface="Arial"/>
                <a:sym typeface="Arial"/>
              </a:defRPr>
            </a:lvl1pPr>
            <a:lvl2pPr lvl="1"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2pPr>
            <a:lvl3pPr lvl="2"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3pPr>
            <a:lvl4pPr lvl="3"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4pPr>
            <a:lvl5pPr lvl="4"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5pPr>
            <a:lvl6pPr lvl="5"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6pPr>
            <a:lvl7pPr lvl="6"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7pPr>
            <a:lvl8pPr lvl="7"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8pPr>
            <a:lvl9pPr lvl="8"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9pPr>
          </a:lstStyle>
          <a:p/>
        </p:txBody>
      </p:sp>
      <p:sp>
        <p:nvSpPr>
          <p:cNvPr id="7" name="Google Shape;7;p1"/>
          <p:cNvSpPr/>
          <p:nvPr/>
        </p:nvSpPr>
        <p:spPr>
          <a:xfrm>
            <a:off x="8515707" y="4742907"/>
            <a:ext cx="218400" cy="154500"/>
          </a:xfrm>
          <a:prstGeom prst="rect">
            <a:avLst/>
          </a:prstGeom>
          <a:noFill/>
          <a:ln>
            <a:noFill/>
          </a:ln>
        </p:spPr>
        <p:txBody>
          <a:bodyPr anchorCtr="0" anchor="b" bIns="30775" lIns="61575" spcFirstLastPara="1" rIns="61575" wrap="square" tIns="30775">
            <a:noAutofit/>
          </a:bodyPr>
          <a:lstStyle/>
          <a:p>
            <a:pPr indent="0" lvl="0" marL="0" marR="0" rtl="0" algn="r">
              <a:spcBef>
                <a:spcPts val="0"/>
              </a:spcBef>
              <a:spcAft>
                <a:spcPts val="0"/>
              </a:spcAft>
              <a:buNone/>
            </a:pPr>
            <a:fld id="{00000000-1234-1234-1234-123412341234}" type="slidenum">
              <a:rPr b="0" i="0" lang="en" sz="600" u="none" cap="none" strike="noStrike">
                <a:solidFill>
                  <a:srgbClr val="D8D8D8"/>
                </a:solidFill>
                <a:latin typeface="Arial"/>
                <a:ea typeface="Arial"/>
                <a:cs typeface="Arial"/>
                <a:sym typeface="Arial"/>
              </a:rPr>
              <a:t>‹#›</a:t>
            </a:fld>
            <a:endParaRPr b="0" i="0" sz="600" u="none" cap="none" strike="noStrike">
              <a:solidFill>
                <a:srgbClr val="D8D8D8"/>
              </a:solidFill>
              <a:latin typeface="Arial"/>
              <a:ea typeface="Arial"/>
              <a:cs typeface="Arial"/>
              <a:sym typeface="Arial"/>
            </a:endParaRPr>
          </a:p>
        </p:txBody>
      </p:sp>
      <p:sp>
        <p:nvSpPr>
          <p:cNvPr id="8" name="Google Shape;8;p1"/>
          <p:cNvSpPr/>
          <p:nvPr/>
        </p:nvSpPr>
        <p:spPr>
          <a:xfrm>
            <a:off x="6569575" y="4744726"/>
            <a:ext cx="1946100" cy="246900"/>
          </a:xfrm>
          <a:prstGeom prst="rect">
            <a:avLst/>
          </a:prstGeom>
          <a:noFill/>
          <a:ln>
            <a:noFill/>
          </a:ln>
        </p:spPr>
        <p:txBody>
          <a:bodyPr anchorCtr="0" anchor="b" bIns="30775" lIns="61575" spcFirstLastPara="1" rIns="61575" wrap="square" tIns="30775">
            <a:noAutofit/>
          </a:bodyPr>
          <a:lstStyle/>
          <a:p>
            <a:pPr indent="0" lvl="0" marL="0" marR="0" rtl="0" algn="l">
              <a:spcBef>
                <a:spcPts val="0"/>
              </a:spcBef>
              <a:spcAft>
                <a:spcPts val="0"/>
              </a:spcAft>
              <a:buNone/>
            </a:pPr>
            <a:r>
              <a:rPr b="0" i="0" lang="en" sz="600" u="none" cap="none" strike="noStrike">
                <a:solidFill>
                  <a:srgbClr val="BFBFBF"/>
                </a:solidFill>
                <a:latin typeface="Arial"/>
                <a:ea typeface="Arial"/>
                <a:cs typeface="Arial"/>
                <a:sym typeface="Arial"/>
              </a:rPr>
              <a:t>© 2020  Cisco and/or its affiliates. All rights reserved.   </a:t>
            </a:r>
            <a:endParaRPr/>
          </a:p>
          <a:p>
            <a:pPr indent="0" lvl="0" marL="0" marR="0" rtl="0" algn="l">
              <a:spcBef>
                <a:spcPts val="0"/>
              </a:spcBef>
              <a:spcAft>
                <a:spcPts val="0"/>
              </a:spcAft>
              <a:buNone/>
            </a:pPr>
            <a:r>
              <a:rPr b="0" i="0" lang="en" sz="600" u="none" cap="none" strike="noStrike">
                <a:solidFill>
                  <a:srgbClr val="BFBFBF"/>
                </a:solidFill>
                <a:latin typeface="Arial"/>
                <a:ea typeface="Arial"/>
                <a:cs typeface="Arial"/>
                <a:sym typeface="Arial"/>
              </a:rPr>
              <a:t>For Cisco Networking Academy Use Only</a:t>
            </a:r>
            <a:endParaRPr b="0" i="0" sz="600" u="none" cap="none" strike="noStrike">
              <a:solidFill>
                <a:srgbClr val="BFBFBF"/>
              </a:solidFill>
              <a:latin typeface="Arial"/>
              <a:ea typeface="Arial"/>
              <a:cs typeface="Arial"/>
              <a:sym typeface="Arial"/>
            </a:endParaRPr>
          </a:p>
        </p:txBody>
      </p:sp>
      <p:grpSp>
        <p:nvGrpSpPr>
          <p:cNvPr id="9" name="Google Shape;9;p1"/>
          <p:cNvGrpSpPr/>
          <p:nvPr/>
        </p:nvGrpSpPr>
        <p:grpSpPr>
          <a:xfrm>
            <a:off x="508039" y="4715197"/>
            <a:ext cx="340267" cy="181028"/>
            <a:chOff x="310" y="249"/>
            <a:chExt cx="502" cy="267"/>
          </a:xfrm>
        </p:grpSpPr>
        <p:sp>
          <p:nvSpPr>
            <p:cNvPr id="10" name="Google Shape;10;p1"/>
            <p:cNvSpPr/>
            <p:nvPr/>
          </p:nvSpPr>
          <p:spPr>
            <a:xfrm>
              <a:off x="452" y="426"/>
              <a:ext cx="0" cy="0"/>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 name="Google Shape;11;p1"/>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 name="Google Shape;12;p1"/>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 name="Google Shape;13;p1"/>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 name="Google Shape;14;p1"/>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 name="Google Shape;15;p1"/>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 name="Google Shape;16;p1"/>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 name="Google Shape;17;p1"/>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 name="Google Shape;18;p1"/>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1"/>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1"/>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1"/>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1"/>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1"/>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s://docs.google.com/presentation/d/1_yR5CA_V2rDrvUag58gyCHxQncATbBoBxxLTf_4NK_M/edit?usp=sharing" TargetMode="External"/><Relationship Id="rId4" Type="http://schemas.openxmlformats.org/officeDocument/2006/relationships/image" Target="../media/image3.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api.ciscospark.com/v1/people/me" TargetMode="External"/><Relationship Id="rId4" Type="http://schemas.openxmlformats.org/officeDocument/2006/relationships/hyperlink" Target="mailto:Yvan.rooseleer@biasc.b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docs.google.com/document/d/1Z7wO5r8XaBirxXo06CmC8a6r5cCMezQQqUOcHxXhCyk/edit?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https://192.168.56.101/restconf/data/ietf-interfaces:interfac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drive.google.com/file/d/1N7izcl2OqXkmiH848fsD7Mxb_EyKrBwW/view?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sandboxdnac.cisco.com:443/dna/intent/api/v1/network-devic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s://api.ciscospark.com/v1/people/me" TargetMode="External"/><Relationship Id="rId4" Type="http://schemas.openxmlformats.org/officeDocument/2006/relationships/hyperlink" Target="mailto:Yvan.rooseleer@biasc.b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hyperlink" Target="https://docs.google.com/document/d/1Z7wO5r8XaBirxXo06CmC8a6r5cCMezQQqUOcHxXhCyk/edit?usp=shar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hyperlink" Target="https://drive.google.com/file/d/1DM641DhTuJ7FxbZJEGqIR8dhYPLEGaoX/view?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hyperlink" Target="https://drive.google.com/file/d/1DM641DhTuJ7FxbZJEGqIR8dhYPLEGaoX/view?usp=sharing" TargetMode="Externa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hyperlink" Target="mailto:vincent.cassata@student.bxl.be" TargetMode="External"/><Relationship Id="rId4" Type="http://schemas.openxmlformats.org/officeDocument/2006/relationships/hyperlink" Target="mailto:Giovanni.ditullio@student.bxl.be" TargetMode="External"/><Relationship Id="rId5" Type="http://schemas.openxmlformats.org/officeDocument/2006/relationships/hyperlink" Target="mailto:milan.vandevelde@student.bxl.b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hyperlink" Target="https://docs.google.com/presentation/d/1vGFxT2L7Nd7WXp8RvgApYCb3LQglFlZSWvDpFveRqqA/edit?usp=sharing" TargetMode="External"/><Relationship Id="rId4" Type="http://schemas.openxmlformats.org/officeDocument/2006/relationships/hyperlink" Target="https://drive.google.com/drive/folders/1Ip6nw4uxTHb5t9TxHEC3xcRPGzsTgEnH?usp=sharing" TargetMode="External"/><Relationship Id="rId5" Type="http://schemas.openxmlformats.org/officeDocument/2006/relationships/hyperlink" Target="https://docs.google.com/document/d/1jWNaW4OMkcCu1wnXZbQSMKxy23dIcq6ds4CBnEEXe0Q/edit?usp=shari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17.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192.168.56.101/restconf/data/ietf-interfaces:interfac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1"/>
          <p:cNvSpPr txBox="1"/>
          <p:nvPr>
            <p:ph type="ctrTitle"/>
          </p:nvPr>
        </p:nvSpPr>
        <p:spPr>
          <a:xfrm>
            <a:off x="311700" y="1788875"/>
            <a:ext cx="8520600" cy="1670100"/>
          </a:xfrm>
          <a:prstGeom prst="rect">
            <a:avLst/>
          </a:prstGeom>
        </p:spPr>
        <p:txBody>
          <a:bodyPr anchorCtr="0" anchor="b" bIns="45700" lIns="91400" spcFirstLastPara="1" rIns="91400" wrap="square" tIns="45700">
            <a:noAutofit/>
          </a:bodyPr>
          <a:lstStyle/>
          <a:p>
            <a:pPr indent="0" lvl="0" marL="0" rtl="0" algn="ctr">
              <a:spcBef>
                <a:spcPts val="0"/>
              </a:spcBef>
              <a:spcAft>
                <a:spcPts val="0"/>
              </a:spcAft>
              <a:buNone/>
            </a:pPr>
            <a:br>
              <a:rPr lang="en" sz="1200">
                <a:solidFill>
                  <a:srgbClr val="434343"/>
                </a:solidFill>
                <a:latin typeface="Consolas"/>
                <a:ea typeface="Consolas"/>
                <a:cs typeface="Consolas"/>
                <a:sym typeface="Consolas"/>
              </a:rPr>
            </a:br>
            <a:r>
              <a:rPr lang="en" sz="4800">
                <a:solidFill>
                  <a:srgbClr val="073763"/>
                </a:solidFill>
                <a:latin typeface="Consolas"/>
                <a:ea typeface="Consolas"/>
                <a:cs typeface="Consolas"/>
                <a:sym typeface="Consolas"/>
              </a:rPr>
              <a:t>Python &amp; JSON Workshop</a:t>
            </a:r>
            <a:endParaRPr sz="4800">
              <a:solidFill>
                <a:srgbClr val="073763"/>
              </a:solidFill>
              <a:latin typeface="Consolas"/>
              <a:ea typeface="Consolas"/>
              <a:cs typeface="Consolas"/>
              <a:sym typeface="Consolas"/>
            </a:endParaRPr>
          </a:p>
          <a:p>
            <a:pPr indent="0" lvl="0" marL="0" rtl="0" algn="ctr">
              <a:spcBef>
                <a:spcPts val="0"/>
              </a:spcBef>
              <a:spcAft>
                <a:spcPts val="0"/>
              </a:spcAft>
              <a:buNone/>
            </a:pPr>
            <a:r>
              <a:rPr lang="en" sz="1100">
                <a:solidFill>
                  <a:srgbClr val="E69138"/>
                </a:solidFill>
                <a:latin typeface="Consolas"/>
                <a:ea typeface="Consolas"/>
                <a:cs typeface="Consolas"/>
                <a:sym typeface="Consolas"/>
              </a:rPr>
              <a:t>Preliminary version </a:t>
            </a:r>
            <a:r>
              <a:rPr lang="en" sz="1100">
                <a:solidFill>
                  <a:srgbClr val="E69138"/>
                </a:solidFill>
                <a:latin typeface="Consolas"/>
                <a:ea typeface="Consolas"/>
                <a:cs typeface="Consolas"/>
                <a:sym typeface="Consolas"/>
              </a:rPr>
              <a:t>V0.9, </a:t>
            </a:r>
            <a:r>
              <a:rPr lang="en" sz="1100" u="sng">
                <a:solidFill>
                  <a:schemeClr val="hlink"/>
                </a:solidFill>
                <a:latin typeface="Consolas"/>
                <a:ea typeface="Consolas"/>
                <a:cs typeface="Consolas"/>
                <a:sym typeface="Consolas"/>
                <a:hlinkClick r:id="rId3"/>
              </a:rPr>
              <a:t>latest version</a:t>
            </a:r>
            <a:endParaRPr sz="1700">
              <a:solidFill>
                <a:srgbClr val="E69138"/>
              </a:solidFill>
              <a:latin typeface="Consolas"/>
              <a:ea typeface="Consolas"/>
              <a:cs typeface="Consolas"/>
              <a:sym typeface="Consolas"/>
            </a:endParaRPr>
          </a:p>
        </p:txBody>
      </p:sp>
      <p:sp>
        <p:nvSpPr>
          <p:cNvPr id="86" name="Google Shape;86;p11"/>
          <p:cNvSpPr txBox="1"/>
          <p:nvPr>
            <p:ph idx="1" type="subTitle"/>
          </p:nvPr>
        </p:nvSpPr>
        <p:spPr>
          <a:xfrm>
            <a:off x="311700" y="3577450"/>
            <a:ext cx="8520600" cy="11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73763"/>
                </a:solidFill>
                <a:latin typeface="Consolas"/>
                <a:ea typeface="Consolas"/>
                <a:cs typeface="Consolas"/>
                <a:sym typeface="Consolas"/>
              </a:rPr>
              <a:t>Yvan Rooseleer</a:t>
            </a:r>
            <a:br>
              <a:rPr lang="en" sz="1400">
                <a:latin typeface="Consolas"/>
                <a:ea typeface="Consolas"/>
                <a:cs typeface="Consolas"/>
                <a:sym typeface="Consolas"/>
              </a:rPr>
            </a:br>
            <a:r>
              <a:rPr lang="en" sz="1200">
                <a:solidFill>
                  <a:srgbClr val="E69138"/>
                </a:solidFill>
                <a:latin typeface="Consolas"/>
                <a:ea typeface="Consolas"/>
                <a:cs typeface="Consolas"/>
                <a:sym typeface="Consolas"/>
              </a:rPr>
              <a:t>Belgian IT Academy Support Center BiASC</a:t>
            </a:r>
            <a:br>
              <a:rPr lang="en" sz="1200">
                <a:solidFill>
                  <a:srgbClr val="E69138"/>
                </a:solidFill>
                <a:latin typeface="Consolas"/>
                <a:ea typeface="Consolas"/>
                <a:cs typeface="Consolas"/>
                <a:sym typeface="Consolas"/>
              </a:rPr>
            </a:br>
            <a:r>
              <a:rPr lang="en" sz="1200">
                <a:solidFill>
                  <a:srgbClr val="E69138"/>
                </a:solidFill>
                <a:latin typeface="Consolas"/>
                <a:ea typeface="Consolas"/>
                <a:cs typeface="Consolas"/>
                <a:sym typeface="Consolas"/>
              </a:rPr>
              <a:t>Odisee University Of Applied Sciences Brussels</a:t>
            </a:r>
            <a:endParaRPr sz="1200">
              <a:solidFill>
                <a:srgbClr val="E69138"/>
              </a:solidFill>
              <a:latin typeface="Consolas"/>
              <a:ea typeface="Consolas"/>
              <a:cs typeface="Consolas"/>
              <a:sym typeface="Consolas"/>
            </a:endParaRPr>
          </a:p>
          <a:p>
            <a:pPr indent="0" lvl="0" marL="0" rtl="0" algn="ctr">
              <a:spcBef>
                <a:spcPts val="0"/>
              </a:spcBef>
              <a:spcAft>
                <a:spcPts val="0"/>
              </a:spcAft>
              <a:buNone/>
            </a:pPr>
            <a:r>
              <a:rPr lang="en" sz="1400">
                <a:solidFill>
                  <a:srgbClr val="073763"/>
                </a:solidFill>
                <a:latin typeface="Consolas"/>
                <a:ea typeface="Consolas"/>
                <a:cs typeface="Consolas"/>
                <a:sym typeface="Consolas"/>
              </a:rPr>
              <a:t>IPD Week 25 </a:t>
            </a:r>
            <a:r>
              <a:rPr lang="en" sz="1400">
                <a:solidFill>
                  <a:srgbClr val="073763"/>
                </a:solidFill>
                <a:latin typeface="Consolas"/>
                <a:ea typeface="Consolas"/>
                <a:cs typeface="Consolas"/>
                <a:sym typeface="Consolas"/>
              </a:rPr>
              <a:t>February 2021 </a:t>
            </a:r>
            <a:endParaRPr b="1" sz="1400">
              <a:solidFill>
                <a:srgbClr val="073763"/>
              </a:solidFill>
              <a:latin typeface="Consolas"/>
              <a:ea typeface="Consolas"/>
              <a:cs typeface="Consolas"/>
              <a:sym typeface="Consolas"/>
            </a:endParaRPr>
          </a:p>
        </p:txBody>
      </p:sp>
      <p:pic>
        <p:nvPicPr>
          <p:cNvPr id="87" name="Google Shape;87;p11"/>
          <p:cNvPicPr preferRelativeResize="0"/>
          <p:nvPr/>
        </p:nvPicPr>
        <p:blipFill>
          <a:blip r:embed="rId4">
            <a:alphaModFix/>
          </a:blip>
          <a:stretch>
            <a:fillRect/>
          </a:stretch>
        </p:blipFill>
        <p:spPr>
          <a:xfrm>
            <a:off x="-3" y="4596600"/>
            <a:ext cx="3793300" cy="546900"/>
          </a:xfrm>
          <a:prstGeom prst="rect">
            <a:avLst/>
          </a:prstGeom>
          <a:noFill/>
          <a:ln>
            <a:noFill/>
          </a:ln>
        </p:spPr>
      </p:pic>
      <p:pic>
        <p:nvPicPr>
          <p:cNvPr id="88" name="Google Shape;88;p11"/>
          <p:cNvPicPr preferRelativeResize="0"/>
          <p:nvPr/>
        </p:nvPicPr>
        <p:blipFill>
          <a:blip r:embed="rId5">
            <a:alphaModFix/>
          </a:blip>
          <a:stretch>
            <a:fillRect/>
          </a:stretch>
        </p:blipFill>
        <p:spPr>
          <a:xfrm>
            <a:off x="727913" y="112300"/>
            <a:ext cx="7688177" cy="155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 3: JSON RESPONSE DATA</a:t>
            </a:r>
            <a:endParaRPr/>
          </a:p>
        </p:txBody>
      </p:sp>
      <p:sp>
        <p:nvSpPr>
          <p:cNvPr id="149" name="Google Shape;149;p20"/>
          <p:cNvSpPr txBox="1"/>
          <p:nvPr>
            <p:ph idx="1" type="body"/>
          </p:nvPr>
        </p:nvSpPr>
        <p:spPr>
          <a:xfrm>
            <a:off x="311700" y="1152475"/>
            <a:ext cx="8520600" cy="3927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highlight>
                  <a:srgbClr val="FFFF00"/>
                </a:highlight>
                <a:latin typeface="Courier New"/>
                <a:ea typeface="Courier New"/>
                <a:cs typeface="Courier New"/>
                <a:sym typeface="Courier New"/>
              </a:rPr>
              <a:t>Webex API Call: </a:t>
            </a:r>
            <a:r>
              <a:rPr b="1" lang="en" u="sng">
                <a:highlight>
                  <a:srgbClr val="FFFF00"/>
                </a:highlight>
                <a:latin typeface="Courier New"/>
                <a:ea typeface="Courier New"/>
                <a:cs typeface="Courier New"/>
                <a:sym typeface="Courier New"/>
                <a:hlinkClick r:id="rId3"/>
              </a:rPr>
              <a:t>https://api.ciscospark.com/v1/people/me</a:t>
            </a:r>
            <a:endParaRPr b="1">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highlight>
                  <a:srgbClr val="EFEFEF"/>
                </a:highlight>
                <a:latin typeface="Courier New"/>
                <a:ea typeface="Courier New"/>
                <a:cs typeface="Courier New"/>
                <a:sym typeface="Courier New"/>
              </a:rPr>
              <a:t>{"</a:t>
            </a:r>
            <a:r>
              <a:rPr b="1" lang="en" sz="1100">
                <a:solidFill>
                  <a:schemeClr val="dk1"/>
                </a:solidFill>
                <a:highlight>
                  <a:srgbClr val="FFFF00"/>
                </a:highlight>
                <a:latin typeface="Courier New"/>
                <a:ea typeface="Courier New"/>
                <a:cs typeface="Courier New"/>
                <a:sym typeface="Courier New"/>
              </a:rPr>
              <a:t>id</a:t>
            </a:r>
            <a:r>
              <a:rPr lang="en" sz="1100">
                <a:solidFill>
                  <a:schemeClr val="dk1"/>
                </a:solidFill>
                <a:highlight>
                  <a:srgbClr val="EFEFEF"/>
                </a:highlight>
                <a:latin typeface="Courier New"/>
                <a:ea typeface="Courier New"/>
                <a:cs typeface="Courier New"/>
                <a:sym typeface="Courier New"/>
              </a:rPr>
              <a:t>":"Y2lzY29zcGFya...NlYzQ5NjI5MGY","</a:t>
            </a:r>
            <a:r>
              <a:rPr b="1" lang="en" sz="1100">
                <a:solidFill>
                  <a:schemeClr val="dk1"/>
                </a:solidFill>
                <a:highlight>
                  <a:srgbClr val="FFFF00"/>
                </a:highlight>
                <a:latin typeface="Courier New"/>
                <a:ea typeface="Courier New"/>
                <a:cs typeface="Courier New"/>
                <a:sym typeface="Courier New"/>
              </a:rPr>
              <a:t>emails</a:t>
            </a:r>
            <a:r>
              <a:rPr lang="en" sz="1100">
                <a:solidFill>
                  <a:schemeClr val="dk1"/>
                </a:solidFill>
                <a:highlight>
                  <a:srgbClr val="EFEFEF"/>
                </a:highlight>
                <a:latin typeface="Courier New"/>
                <a:ea typeface="Courier New"/>
                <a:cs typeface="Courier New"/>
                <a:sym typeface="Courier New"/>
              </a:rPr>
              <a:t>":["</a:t>
            </a:r>
            <a:r>
              <a:rPr lang="en" sz="1100" u="sng">
                <a:solidFill>
                  <a:schemeClr val="hlink"/>
                </a:solidFill>
                <a:highlight>
                  <a:srgbClr val="EFEFEF"/>
                </a:highlight>
                <a:latin typeface="Courier New"/>
                <a:ea typeface="Courier New"/>
                <a:cs typeface="Courier New"/>
                <a:sym typeface="Courier New"/>
                <a:hlinkClick r:id="rId4"/>
              </a:rPr>
              <a:t>Yvan.rooseleer@biasc.be</a:t>
            </a:r>
            <a:r>
              <a:rPr lang="en" sz="1100">
                <a:solidFill>
                  <a:schemeClr val="dk1"/>
                </a:solidFill>
                <a:highlight>
                  <a:srgbClr val="EFEFEF"/>
                </a:highlight>
                <a:latin typeface="Courier New"/>
                <a:ea typeface="Courier New"/>
                <a:cs typeface="Courier New"/>
                <a:sym typeface="Courier New"/>
              </a:rPr>
              <a:t>"],"sipAddresses":[{"type":"personal-room","value":"838744612@biasc.webex.com","primary":false},{"type":"personal-room","</a:t>
            </a:r>
            <a:r>
              <a:rPr b="1" lang="en" sz="1100">
                <a:solidFill>
                  <a:schemeClr val="dk1"/>
                </a:solidFill>
                <a:highlight>
                  <a:srgbClr val="FFFF00"/>
                </a:highlight>
                <a:latin typeface="Courier New"/>
                <a:ea typeface="Courier New"/>
                <a:cs typeface="Courier New"/>
                <a:sym typeface="Courier New"/>
              </a:rPr>
              <a:t>value</a:t>
            </a:r>
            <a:r>
              <a:rPr lang="en" sz="1100">
                <a:solidFill>
                  <a:schemeClr val="dk1"/>
                </a:solidFill>
                <a:highlight>
                  <a:srgbClr val="EFEFEF"/>
                </a:highlight>
                <a:latin typeface="Courier New"/>
                <a:ea typeface="Courier New"/>
                <a:cs typeface="Courier New"/>
                <a:sym typeface="Courier New"/>
              </a:rPr>
              <a:t>":"yvan.rooseleer@biasc.webex.com","primary":false},{"type":"cloud-calling","value":"Yvan.rooseleer@biasc.calls.webex.com","primary":true}],"</a:t>
            </a:r>
            <a:r>
              <a:rPr b="1" lang="en" sz="1100">
                <a:solidFill>
                  <a:schemeClr val="dk1"/>
                </a:solidFill>
                <a:highlight>
                  <a:srgbClr val="FFFF00"/>
                </a:highlight>
                <a:latin typeface="Courier New"/>
                <a:ea typeface="Courier New"/>
                <a:cs typeface="Courier New"/>
                <a:sym typeface="Courier New"/>
              </a:rPr>
              <a:t>displayName</a:t>
            </a:r>
            <a:r>
              <a:rPr lang="en" sz="1100">
                <a:solidFill>
                  <a:schemeClr val="dk1"/>
                </a:solidFill>
                <a:highlight>
                  <a:srgbClr val="EFEFEF"/>
                </a:highlight>
                <a:latin typeface="Courier New"/>
                <a:ea typeface="Courier New"/>
                <a:cs typeface="Courier New"/>
                <a:sym typeface="Courier New"/>
              </a:rPr>
              <a:t>":"YvanRooseleer","nickName":"Yvan","</a:t>
            </a:r>
            <a:r>
              <a:rPr b="1" lang="en" sz="1100">
                <a:solidFill>
                  <a:schemeClr val="dk1"/>
                </a:solidFill>
                <a:highlight>
                  <a:srgbClr val="FFFF00"/>
                </a:highlight>
                <a:latin typeface="Courier New"/>
                <a:ea typeface="Courier New"/>
                <a:cs typeface="Courier New"/>
                <a:sym typeface="Courier New"/>
              </a:rPr>
              <a:t>firstName</a:t>
            </a:r>
            <a:r>
              <a:rPr lang="en" sz="1100">
                <a:solidFill>
                  <a:schemeClr val="dk1"/>
                </a:solidFill>
                <a:highlight>
                  <a:srgbClr val="EFEFEF"/>
                </a:highlight>
                <a:latin typeface="Courier New"/>
                <a:ea typeface="Courier New"/>
                <a:cs typeface="Courier New"/>
                <a:sym typeface="Courier New"/>
              </a:rPr>
              <a:t>":"Yvan","</a:t>
            </a:r>
            <a:r>
              <a:rPr b="1" lang="en" sz="1100">
                <a:solidFill>
                  <a:schemeClr val="dk1"/>
                </a:solidFill>
                <a:highlight>
                  <a:srgbClr val="FFFF00"/>
                </a:highlight>
                <a:latin typeface="Courier New"/>
                <a:ea typeface="Courier New"/>
                <a:cs typeface="Courier New"/>
                <a:sym typeface="Courier New"/>
              </a:rPr>
              <a:t>lastName</a:t>
            </a:r>
            <a:r>
              <a:rPr lang="en" sz="1100">
                <a:solidFill>
                  <a:schemeClr val="dk1"/>
                </a:solidFill>
                <a:highlight>
                  <a:srgbClr val="EFEFEF"/>
                </a:highlight>
                <a:latin typeface="Courier New"/>
                <a:ea typeface="Courier New"/>
                <a:cs typeface="Courier New"/>
                <a:sym typeface="Courier New"/>
              </a:rPr>
              <a:t>":"Rooseleer","avatar":"https://avatar-prod-us-east-2.webexcontent.com/Avtr~V1~e4d4112d-2548-4a47-810e-04fe64-a79b-49c5-823a-92cec494bb9c1d1de6~1600","orgId":"Y2lzY29zcGFyazovL3VzL09SR0FOSctODEwZS0wNGZlNDVlYTE4MWY","</a:t>
            </a:r>
            <a:r>
              <a:rPr b="1" lang="en" sz="1100">
                <a:solidFill>
                  <a:srgbClr val="000000"/>
                </a:solidFill>
                <a:highlight>
                  <a:srgbClr val="FFFF00"/>
                </a:highlight>
                <a:latin typeface="Courier New"/>
                <a:ea typeface="Courier New"/>
                <a:cs typeface="Courier New"/>
                <a:sym typeface="Courier New"/>
              </a:rPr>
              <a:t>roles</a:t>
            </a:r>
            <a:r>
              <a:rPr lang="en" sz="1100">
                <a:solidFill>
                  <a:schemeClr val="dk1"/>
                </a:solidFill>
                <a:highlight>
                  <a:srgbClr val="EFEFEF"/>
                </a:highlight>
                <a:latin typeface="Courier New"/>
                <a:ea typeface="Courier New"/>
                <a:cs typeface="Courier New"/>
                <a:sym typeface="Courier New"/>
              </a:rPr>
              <a:t>":["Y2lzY29zcGFya9hZG1pbg"],"licenses":["Y2lTQtNDExZS1hYThkLTA1MDI3N2Y3ZjdlOQ","Y2lzY29zcGFyazovL3VzL0xJQ0VOy53ZWJleC5jb20","Y2lzY29zcGFyazovL3VzL0xJQ0VOUxYmJlZTU2LWQwZmItNGFiNy1hMTYyLTlmNjQ2OGIyYmU5ZA","Y2lzYVOU0UvZTRkNDExMmQtMjU0OC00MWBiNDI4MmQ5NmY5NA","Y2lzYTJhNTNfZmlhc2Mud2ViZXguY29t","Y2lzYZWExODFmOkZTU18xYjcyOGZmOS03ZGU4LTRjYjctOTU0MC0yOTMyMGI1YTQyY2I","Y2lzY29zUtMDRmZTZ1ZWExODFmOkZUTV9mNWZkZTM1Zi00NzA0LTQ2MGEtODEwZi00YzVkMzUyNDFlNjk","Y2lzY29zcExODFmOkNHXzVkYjcwNjYyLWNmYTItNGFjZC04MZRlLTgwYjNiNWVkZjNlZA","Y2lzY29zcGFyazovL3jQ3MzgyOC1hOTgwLTQ3MmYtODE5ZC02YjZjY2UwOGU5MmI","Y2lzY29zcGFyazovLmOZZNU185ZWNhNzgxNC0zMzEzLTQ2NGYtOTY0Mi0wMjM5ODc1YmM5Zjg","Y2lzY29zcGFyazovLNDExMmQtMjU0OGE3NSZhNDNmLTBkYmJhMjIyNzg3Zl9iaWFzYy53ZWJleC5jb20","Y2lMwMjFkLTgwYjctNDFiYi1iZThhLWM0YjFiZjcyNTE4YV9iaWFzYy53ZWJleC5jZ20","Y2lzY29zcGFyazovZ3V0YTQ3LTgxMGUtMDRmZTQ1ZWExODFmOk1kYmFiMDcxYmY0NA","Y2lzY29zcGFyazovL3VzL0xJQ0VOUXzNZMDU3N2RiLTFjOGItNDQ4My1hMTBjLzYy53ZWJleC5jb20"],"</a:t>
            </a:r>
            <a:r>
              <a:rPr b="1" lang="en" sz="1100">
                <a:solidFill>
                  <a:schemeClr val="dk1"/>
                </a:solidFill>
                <a:highlight>
                  <a:srgbClr val="FFFF00"/>
                </a:highlight>
                <a:latin typeface="Courier New"/>
                <a:ea typeface="Courier New"/>
                <a:cs typeface="Courier New"/>
                <a:sym typeface="Courier New"/>
              </a:rPr>
              <a:t>created</a:t>
            </a:r>
            <a:r>
              <a:rPr lang="en" sz="1100">
                <a:solidFill>
                  <a:schemeClr val="dk1"/>
                </a:solidFill>
                <a:highlight>
                  <a:srgbClr val="EFEFEF"/>
                </a:highlight>
                <a:latin typeface="Courier New"/>
                <a:ea typeface="Courier New"/>
                <a:cs typeface="Courier New"/>
                <a:sym typeface="Courier New"/>
              </a:rPr>
              <a:t>":"2016-12-23T08:38:22.877Z","lastModified":"2021-01-26T17:55:07.662Z","</a:t>
            </a:r>
            <a:r>
              <a:rPr b="1" lang="en" sz="1100">
                <a:solidFill>
                  <a:schemeClr val="dk1"/>
                </a:solidFill>
                <a:highlight>
                  <a:srgbClr val="FFFF00"/>
                </a:highlight>
                <a:latin typeface="Courier New"/>
                <a:ea typeface="Courier New"/>
                <a:cs typeface="Courier New"/>
                <a:sym typeface="Courier New"/>
              </a:rPr>
              <a:t>lastActivity</a:t>
            </a:r>
            <a:r>
              <a:rPr lang="en" sz="1100">
                <a:solidFill>
                  <a:schemeClr val="dk1"/>
                </a:solidFill>
                <a:highlight>
                  <a:srgbClr val="EFEFEF"/>
                </a:highlight>
                <a:latin typeface="Courier New"/>
                <a:ea typeface="Courier New"/>
                <a:cs typeface="Courier New"/>
                <a:sym typeface="Courier New"/>
              </a:rPr>
              <a:t>":"2021-01-26T17:54:24.481Z","</a:t>
            </a:r>
            <a:r>
              <a:rPr b="1" lang="en" sz="1100">
                <a:solidFill>
                  <a:srgbClr val="000000"/>
                </a:solidFill>
                <a:highlight>
                  <a:srgbClr val="FFFF00"/>
                </a:highlight>
                <a:latin typeface="Courier New"/>
                <a:ea typeface="Courier New"/>
                <a:cs typeface="Courier New"/>
                <a:sym typeface="Courier New"/>
              </a:rPr>
              <a:t>status</a:t>
            </a:r>
            <a:r>
              <a:rPr lang="en" sz="1100">
                <a:solidFill>
                  <a:schemeClr val="dk1"/>
                </a:solidFill>
                <a:highlight>
                  <a:srgbClr val="EFEFEF"/>
                </a:highlight>
                <a:latin typeface="Courier New"/>
                <a:ea typeface="Courier New"/>
                <a:cs typeface="Courier New"/>
                <a:sym typeface="Courier New"/>
              </a:rPr>
              <a:t>":"active","invitePending":false,"</a:t>
            </a:r>
            <a:r>
              <a:rPr b="1" lang="en" sz="1100">
                <a:solidFill>
                  <a:schemeClr val="dk1"/>
                </a:solidFill>
                <a:highlight>
                  <a:srgbClr val="FFFF00"/>
                </a:highlight>
                <a:latin typeface="Courier New"/>
                <a:ea typeface="Courier New"/>
                <a:cs typeface="Courier New"/>
                <a:sym typeface="Courier New"/>
              </a:rPr>
              <a:t>loginEnabled</a:t>
            </a:r>
            <a:r>
              <a:rPr lang="en" sz="1100">
                <a:solidFill>
                  <a:schemeClr val="dk1"/>
                </a:solidFill>
                <a:highlight>
                  <a:srgbClr val="EFEFEF"/>
                </a:highlight>
                <a:latin typeface="Courier New"/>
                <a:ea typeface="Courier New"/>
                <a:cs typeface="Courier New"/>
                <a:sym typeface="Courier New"/>
              </a:rPr>
              <a:t>":true,"</a:t>
            </a:r>
            <a:r>
              <a:rPr b="1" lang="en" sz="1100">
                <a:solidFill>
                  <a:schemeClr val="dk1"/>
                </a:solidFill>
                <a:highlight>
                  <a:srgbClr val="FFFF00"/>
                </a:highlight>
                <a:latin typeface="Courier New"/>
                <a:ea typeface="Courier New"/>
                <a:cs typeface="Courier New"/>
                <a:sym typeface="Courier New"/>
              </a:rPr>
              <a:t>type</a:t>
            </a:r>
            <a:r>
              <a:rPr lang="en" sz="1100">
                <a:solidFill>
                  <a:schemeClr val="dk1"/>
                </a:solidFill>
                <a:highlight>
                  <a:srgbClr val="EFEFEF"/>
                </a:highlight>
                <a:latin typeface="Courier New"/>
                <a:ea typeface="Courier New"/>
                <a:cs typeface="Courier New"/>
                <a:sym typeface="Courier New"/>
              </a:rPr>
              <a:t>":"person","trainSiteNames":["biasc.webex.com"]}</a:t>
            </a:r>
            <a:endParaRPr sz="1000">
              <a:highlight>
                <a:srgbClr val="EFEFE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 4: JSON RESPONSE DATA</a:t>
            </a:r>
            <a:endParaRPr/>
          </a:p>
        </p:txBody>
      </p:sp>
      <p:sp>
        <p:nvSpPr>
          <p:cNvPr id="155" name="Google Shape;155;p21"/>
          <p:cNvSpPr txBox="1"/>
          <p:nvPr>
            <p:ph idx="1" type="body"/>
          </p:nvPr>
        </p:nvSpPr>
        <p:spPr>
          <a:xfrm>
            <a:off x="311700" y="1152475"/>
            <a:ext cx="8520600" cy="390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666666"/>
                </a:solidFill>
                <a:highlight>
                  <a:srgbClr val="FFFF00"/>
                </a:highlight>
              </a:rPr>
              <a:t>$ ansible webservers -m gather_facts --tree ./tmp_facts</a:t>
            </a:r>
            <a:br>
              <a:rPr lang="en"/>
            </a:br>
            <a:r>
              <a:rPr lang="en" sz="800">
                <a:solidFill>
                  <a:schemeClr val="dk1"/>
                </a:solidFill>
              </a:rPr>
              <a:t>URL for the complete response file: </a:t>
            </a:r>
            <a:r>
              <a:rPr lang="en" sz="800" u="sng">
                <a:solidFill>
                  <a:schemeClr val="accent5"/>
                </a:solidFill>
                <a:hlinkClick r:id="rId3">
                  <a:extLst>
                    <a:ext uri="{A12FA001-AC4F-418D-AE19-62706E023703}">
                      <ahyp:hlinkClr val="tx"/>
                    </a:ext>
                  </a:extLst>
                </a:hlinkClick>
              </a:rPr>
              <a:t>https://docs.google.com/document/d/1Z7wO5r8XaBirxXo06CmC8a6r5cCMezQQqUOcHxXhCyk/edit?usp=sharing</a:t>
            </a:r>
            <a:br>
              <a:rPr lang="en" sz="500">
                <a:solidFill>
                  <a:schemeClr val="dk1"/>
                </a:solidFill>
              </a:rPr>
            </a:br>
            <a:br>
              <a:rPr lang="en" sz="500">
                <a:solidFill>
                  <a:schemeClr val="dk1"/>
                </a:solidFill>
              </a:rPr>
            </a:br>
            <a:r>
              <a:rPr b="1" lang="en" sz="1000">
                <a:solidFill>
                  <a:schemeClr val="dk1"/>
                </a:solidFill>
              </a:rPr>
              <a:t>Partial Output (with some response data highlighted)</a:t>
            </a:r>
            <a:br>
              <a:rPr b="1" lang="en" sz="1000">
                <a:solidFill>
                  <a:schemeClr val="dk1"/>
                </a:solidFill>
              </a:rPr>
            </a:br>
            <a:br>
              <a:rPr lang="en" sz="500">
                <a:solidFill>
                  <a:schemeClr val="dk1"/>
                </a:solidFill>
              </a:rPr>
            </a:br>
            <a:r>
              <a:rPr lang="en" sz="700">
                <a:solidFill>
                  <a:schemeClr val="dk1"/>
                </a:solidFill>
                <a:latin typeface="Courier New"/>
                <a:ea typeface="Courier New"/>
                <a:cs typeface="Courier New"/>
                <a:sym typeface="Courier New"/>
              </a:rPr>
              <a:t>{"</a:t>
            </a:r>
            <a:r>
              <a:rPr b="1" lang="en" sz="700">
                <a:solidFill>
                  <a:schemeClr val="dk1"/>
                </a:solidFill>
                <a:highlight>
                  <a:srgbClr val="FFFF00"/>
                </a:highlight>
                <a:latin typeface="Courier New"/>
                <a:ea typeface="Courier New"/>
                <a:cs typeface="Courier New"/>
                <a:sym typeface="Courier New"/>
              </a:rPr>
              <a:t>ansible_facts</a:t>
            </a:r>
            <a:r>
              <a:rPr lang="en" sz="700">
                <a:solidFill>
                  <a:schemeClr val="dk1"/>
                </a:solidFill>
                <a:latin typeface="Courier New"/>
                <a:ea typeface="Courier New"/>
                <a:cs typeface="Courier New"/>
                <a:sym typeface="Courier New"/>
              </a:rPr>
              <a:t>": {"ansible_all_ipv4_addresses": ["192.0.2.1", "192.0.2.2", "192.0.2.3", "192.0.2.4", "192.0.2.5", "10.0.2.15", "172.17.0.1"], "ansible_all_ipv6_addresses": ["fe80::9002:c8ff:fee8:bb09", "fe80::3c67:a5ff:fe17:e4cf", "fe80::a00:27ff:fee9:3de6", "fe80::42:3ff:fef6:9477"], "ansible_apparmor": {"status": "enabled"}, "ansible_architecture": "x86_64", "ansible_bios_date": "12/01/2006", "ansible_bios_version": "VirtualBox", "</a:t>
            </a:r>
            <a:r>
              <a:rPr lang="en" sz="700">
                <a:solidFill>
                  <a:schemeClr val="dk1"/>
                </a:solidFill>
                <a:highlight>
                  <a:srgbClr val="FFFF00"/>
                </a:highlight>
                <a:latin typeface="Courier New"/>
                <a:ea typeface="Courier New"/>
                <a:cs typeface="Courier New"/>
                <a:sym typeface="Courier New"/>
              </a:rPr>
              <a:t>ansible_cmdline</a:t>
            </a:r>
            <a:r>
              <a:rPr lang="en" sz="700">
                <a:solidFill>
                  <a:schemeClr val="dk1"/>
                </a:solidFill>
                <a:latin typeface="Courier New"/>
                <a:ea typeface="Courier New"/>
                <a:cs typeface="Courier New"/>
                <a:sym typeface="Courier New"/>
              </a:rPr>
              <a:t>": {"BOOT_IMAGE": "/boot/vmlinuz-5.4.0-37-generic", "quiet": true, "ro": true, "root": "UUID=fb261367-cf98-4bce-b682-42b3de0a8ab9", "vga": "792", "zswap.enabled": "1"}, "</a:t>
            </a:r>
            <a:r>
              <a:rPr lang="en" sz="700">
                <a:solidFill>
                  <a:schemeClr val="dk1"/>
                </a:solidFill>
                <a:highlight>
                  <a:srgbClr val="FFFF00"/>
                </a:highlight>
                <a:latin typeface="Courier New"/>
                <a:ea typeface="Courier New"/>
                <a:cs typeface="Courier New"/>
                <a:sym typeface="Courier New"/>
              </a:rPr>
              <a:t>ansible_date_time</a:t>
            </a:r>
            <a:r>
              <a:rPr lang="en" sz="700">
                <a:solidFill>
                  <a:schemeClr val="dk1"/>
                </a:solidFill>
                <a:latin typeface="Courier New"/>
                <a:ea typeface="Courier New"/>
                <a:cs typeface="Courier New"/>
                <a:sym typeface="Courier New"/>
              </a:rPr>
              <a:t>": {"date": "2021-01-20", "day": "20", "epoch": "1611160850", "hour": "16", "iso8601": "2021-01-20T16:40:50Z", "iso8601_basic": "20210120T164050181658", "iso8601_basic_short": "20210120T164050", "iso8601_micro": "2021-01-20T16:40:50.181774Z", "minute": "40", "month": "01", "second": "50", "time": "16:40:50", "tz": "UTC", "tz_offset": "+0000", "weekday": "Wednesday", "weekday_number": "3", "weeknumber": "03", "year": "2021"}, "</a:t>
            </a:r>
            <a:r>
              <a:rPr lang="en" sz="700">
                <a:solidFill>
                  <a:schemeClr val="dk1"/>
                </a:solidFill>
                <a:highlight>
                  <a:srgbClr val="FFFF00"/>
                </a:highlight>
                <a:latin typeface="Courier New"/>
                <a:ea typeface="Courier New"/>
                <a:cs typeface="Courier New"/>
                <a:sym typeface="Courier New"/>
              </a:rPr>
              <a:t>ansible_default_ipv4</a:t>
            </a:r>
            <a:r>
              <a:rPr lang="en" sz="700">
                <a:solidFill>
                  <a:schemeClr val="dk1"/>
                </a:solidFill>
                <a:latin typeface="Courier New"/>
                <a:ea typeface="Courier New"/>
                <a:cs typeface="Courier New"/>
                <a:sym typeface="Courier New"/>
              </a:rPr>
              <a:t>": {"</a:t>
            </a:r>
            <a:r>
              <a:rPr lang="en" sz="700">
                <a:solidFill>
                  <a:schemeClr val="dk1"/>
                </a:solidFill>
                <a:highlight>
                  <a:srgbClr val="FFFF00"/>
                </a:highlight>
                <a:latin typeface="Courier New"/>
                <a:ea typeface="Courier New"/>
                <a:cs typeface="Courier New"/>
                <a:sym typeface="Courier New"/>
              </a:rPr>
              <a:t>address</a:t>
            </a:r>
            <a:r>
              <a:rPr lang="en" sz="700">
                <a:solidFill>
                  <a:schemeClr val="dk1"/>
                </a:solidFill>
                <a:latin typeface="Courier New"/>
                <a:ea typeface="Courier New"/>
                <a:cs typeface="Courier New"/>
                <a:sym typeface="Courier New"/>
              </a:rPr>
              <a:t>": "10.0.2.15", "alias": "enp0s3", "broadcast": "10.0.2.255", "</a:t>
            </a:r>
            <a:r>
              <a:rPr lang="en" sz="700">
                <a:solidFill>
                  <a:schemeClr val="dk1"/>
                </a:solidFill>
                <a:highlight>
                  <a:srgbClr val="FFFF00"/>
                </a:highlight>
                <a:latin typeface="Courier New"/>
                <a:ea typeface="Courier New"/>
                <a:cs typeface="Courier New"/>
                <a:sym typeface="Courier New"/>
              </a:rPr>
              <a:t>gateway</a:t>
            </a:r>
            <a:r>
              <a:rPr lang="en" sz="700">
                <a:solidFill>
                  <a:schemeClr val="dk1"/>
                </a:solidFill>
                <a:latin typeface="Courier New"/>
                <a:ea typeface="Courier New"/>
                <a:cs typeface="Courier New"/>
                <a:sym typeface="Courier New"/>
              </a:rPr>
              <a:t>": "10.0.2.2", "</a:t>
            </a:r>
            <a:r>
              <a:rPr lang="en" sz="700">
                <a:solidFill>
                  <a:schemeClr val="dk1"/>
                </a:solidFill>
                <a:highlight>
                  <a:srgbClr val="FFFF00"/>
                </a:highlight>
                <a:latin typeface="Courier New"/>
                <a:ea typeface="Courier New"/>
                <a:cs typeface="Courier New"/>
                <a:sym typeface="Courier New"/>
              </a:rPr>
              <a:t>interface</a:t>
            </a:r>
            <a:r>
              <a:rPr lang="en" sz="700">
                <a:solidFill>
                  <a:schemeClr val="dk1"/>
                </a:solidFill>
                <a:latin typeface="Courier New"/>
                <a:ea typeface="Courier New"/>
                <a:cs typeface="Courier New"/>
                <a:sym typeface="Courier New"/>
              </a:rPr>
              <a:t>": "enp0s3", "macaddress": "08:00:27:e9:3d:e6", "mtu": 1500, "netmask": "255.255.255.0", "network": "10.0.2.0", "type": "ether"}, "ansible_default_ipv6": {}, … , "</a:t>
            </a:r>
            <a:r>
              <a:rPr lang="en" sz="700">
                <a:solidFill>
                  <a:schemeClr val="dk1"/>
                </a:solidFill>
                <a:highlight>
                  <a:srgbClr val="FFFF00"/>
                </a:highlight>
                <a:latin typeface="Courier New"/>
                <a:ea typeface="Courier New"/>
                <a:cs typeface="Courier New"/>
                <a:sym typeface="Courier New"/>
              </a:rPr>
              <a:t>ansible_distribution</a:t>
            </a:r>
            <a:r>
              <a:rPr lang="en" sz="700">
                <a:solidFill>
                  <a:schemeClr val="dk1"/>
                </a:solidFill>
                <a:latin typeface="Courier New"/>
                <a:ea typeface="Courier New"/>
                <a:cs typeface="Courier New"/>
                <a:sym typeface="Courier New"/>
              </a:rPr>
              <a:t>": "Ubuntu", "</a:t>
            </a:r>
            <a:r>
              <a:rPr lang="en" sz="700">
                <a:solidFill>
                  <a:schemeClr val="dk1"/>
                </a:solidFill>
                <a:highlight>
                  <a:srgbClr val="FFFF00"/>
                </a:highlight>
                <a:latin typeface="Courier New"/>
                <a:ea typeface="Courier New"/>
                <a:cs typeface="Courier New"/>
                <a:sym typeface="Courier New"/>
              </a:rPr>
              <a:t>ansible_distribution_file_parsed</a:t>
            </a:r>
            <a:r>
              <a:rPr lang="en" sz="700">
                <a:solidFill>
                  <a:schemeClr val="dk1"/>
                </a:solidFill>
                <a:latin typeface="Courier New"/>
                <a:ea typeface="Courier New"/>
                <a:cs typeface="Courier New"/>
                <a:sym typeface="Courier New"/>
              </a:rPr>
              <a:t>": true, "</a:t>
            </a:r>
            <a:r>
              <a:rPr lang="en" sz="700">
                <a:solidFill>
                  <a:schemeClr val="dk1"/>
                </a:solidFill>
                <a:highlight>
                  <a:srgbClr val="FFFF00"/>
                </a:highlight>
                <a:latin typeface="Courier New"/>
                <a:ea typeface="Courier New"/>
                <a:cs typeface="Courier New"/>
                <a:sym typeface="Courier New"/>
              </a:rPr>
              <a:t>ansible_distribution_file_path</a:t>
            </a:r>
            <a:r>
              <a:rPr lang="en" sz="700">
                <a:solidFill>
                  <a:schemeClr val="dk1"/>
                </a:solidFill>
                <a:latin typeface="Courier New"/>
                <a:ea typeface="Courier New"/>
                <a:cs typeface="Courier New"/>
                <a:sym typeface="Courier New"/>
              </a:rPr>
              <a:t>": "/etc/os-release", "</a:t>
            </a:r>
            <a:r>
              <a:rPr lang="en" sz="700">
                <a:solidFill>
                  <a:schemeClr val="dk1"/>
                </a:solidFill>
                <a:highlight>
                  <a:srgbClr val="FFFF00"/>
                </a:highlight>
                <a:latin typeface="Courier New"/>
                <a:ea typeface="Courier New"/>
                <a:cs typeface="Courier New"/>
                <a:sym typeface="Courier New"/>
              </a:rPr>
              <a:t>ansible_distribution_file_variety</a:t>
            </a:r>
            <a:r>
              <a:rPr lang="en" sz="700">
                <a:solidFill>
                  <a:schemeClr val="dk1"/>
                </a:solidFill>
                <a:latin typeface="Courier New"/>
                <a:ea typeface="Courier New"/>
                <a:cs typeface="Courier New"/>
                <a:sym typeface="Courier New"/>
              </a:rPr>
              <a:t>": "Debian", "</a:t>
            </a:r>
            <a:r>
              <a:rPr lang="en" sz="700">
                <a:solidFill>
                  <a:schemeClr val="dk1"/>
                </a:solidFill>
                <a:highlight>
                  <a:srgbClr val="FFFF00"/>
                </a:highlight>
                <a:latin typeface="Courier New"/>
                <a:ea typeface="Courier New"/>
                <a:cs typeface="Courier New"/>
                <a:sym typeface="Courier New"/>
              </a:rPr>
              <a:t>ansible_distribution_major_version</a:t>
            </a:r>
            <a:r>
              <a:rPr lang="en" sz="700">
                <a:solidFill>
                  <a:schemeClr val="dk1"/>
                </a:solidFill>
                <a:latin typeface="Courier New"/>
                <a:ea typeface="Courier New"/>
                <a:cs typeface="Courier New"/>
                <a:sym typeface="Courier New"/>
              </a:rPr>
              <a:t>": "20", "</a:t>
            </a:r>
            <a:r>
              <a:rPr lang="en" sz="700">
                <a:solidFill>
                  <a:schemeClr val="dk1"/>
                </a:solidFill>
                <a:highlight>
                  <a:srgbClr val="FFFF00"/>
                </a:highlight>
                <a:latin typeface="Courier New"/>
                <a:ea typeface="Courier New"/>
                <a:cs typeface="Courier New"/>
                <a:sym typeface="Courier New"/>
              </a:rPr>
              <a:t>ansible_distribution_release</a:t>
            </a:r>
            <a:r>
              <a:rPr lang="en" sz="700">
                <a:solidFill>
                  <a:schemeClr val="dk1"/>
                </a:solidFill>
                <a:latin typeface="Courier New"/>
                <a:ea typeface="Courier New"/>
                <a:cs typeface="Courier New"/>
                <a:sym typeface="Courier New"/>
              </a:rPr>
              <a:t>": "focal", "</a:t>
            </a:r>
            <a:r>
              <a:rPr lang="en" sz="700">
                <a:solidFill>
                  <a:schemeClr val="dk1"/>
                </a:solidFill>
                <a:highlight>
                  <a:srgbClr val="FFFF00"/>
                </a:highlight>
                <a:latin typeface="Courier New"/>
                <a:ea typeface="Courier New"/>
                <a:cs typeface="Courier New"/>
                <a:sym typeface="Courier New"/>
              </a:rPr>
              <a:t>ansible_distribution_version</a:t>
            </a:r>
            <a:r>
              <a:rPr lang="en" sz="700">
                <a:solidFill>
                  <a:schemeClr val="dk1"/>
                </a:solidFill>
                <a:latin typeface="Courier New"/>
                <a:ea typeface="Courier New"/>
                <a:cs typeface="Courier New"/>
                <a:sym typeface="Courier New"/>
              </a:rPr>
              <a:t>": "20.04", "</a:t>
            </a:r>
            <a:r>
              <a:rPr lang="en" sz="700">
                <a:solidFill>
                  <a:schemeClr val="dk1"/>
                </a:solidFill>
                <a:highlight>
                  <a:srgbClr val="FFFF00"/>
                </a:highlight>
                <a:latin typeface="Courier New"/>
                <a:ea typeface="Courier New"/>
                <a:cs typeface="Courier New"/>
                <a:sym typeface="Courier New"/>
              </a:rPr>
              <a:t>ansible_dns</a:t>
            </a:r>
            <a:r>
              <a:rPr lang="en" sz="700">
                <a:solidFill>
                  <a:schemeClr val="dk1"/>
                </a:solidFill>
                <a:latin typeface="Courier New"/>
                <a:ea typeface="Courier New"/>
                <a:cs typeface="Courier New"/>
                <a:sym typeface="Courier New"/>
              </a:rPr>
              <a:t>": {"nameservers": ["127.0.0.53"], … , "ansible_nodename": "labvm", "</a:t>
            </a:r>
            <a:r>
              <a:rPr lang="en" sz="700">
                <a:solidFill>
                  <a:schemeClr val="dk1"/>
                </a:solidFill>
                <a:highlight>
                  <a:srgbClr val="FFFF00"/>
                </a:highlight>
                <a:latin typeface="Courier New"/>
                <a:ea typeface="Courier New"/>
                <a:cs typeface="Courier New"/>
                <a:sym typeface="Courier New"/>
              </a:rPr>
              <a:t>ansible_os_family</a:t>
            </a:r>
            <a:r>
              <a:rPr lang="en" sz="700">
                <a:solidFill>
                  <a:schemeClr val="dk1"/>
                </a:solidFill>
                <a:latin typeface="Courier New"/>
                <a:ea typeface="Courier New"/>
                <a:cs typeface="Courier New"/>
                <a:sym typeface="Courier New"/>
              </a:rPr>
              <a:t>": "Debian", "</a:t>
            </a:r>
            <a:r>
              <a:rPr lang="en" sz="700">
                <a:solidFill>
                  <a:schemeClr val="dk1"/>
                </a:solidFill>
                <a:highlight>
                  <a:srgbClr val="FFFF00"/>
                </a:highlight>
                <a:latin typeface="Courier New"/>
                <a:ea typeface="Courier New"/>
                <a:cs typeface="Courier New"/>
                <a:sym typeface="Courier New"/>
              </a:rPr>
              <a:t>ansible_pkg_mgr</a:t>
            </a:r>
            <a:r>
              <a:rPr lang="en" sz="700">
                <a:solidFill>
                  <a:schemeClr val="dk1"/>
                </a:solidFill>
                <a:latin typeface="Courier New"/>
                <a:ea typeface="Courier New"/>
                <a:cs typeface="Courier New"/>
                <a:sym typeface="Courier New"/>
              </a:rPr>
              <a:t>": "apt", "ansible_proc_cmdline": {"</a:t>
            </a:r>
            <a:r>
              <a:rPr lang="en" sz="700">
                <a:solidFill>
                  <a:schemeClr val="dk1"/>
                </a:solidFill>
                <a:highlight>
                  <a:srgbClr val="FFFF00"/>
                </a:highlight>
                <a:latin typeface="Courier New"/>
                <a:ea typeface="Courier New"/>
                <a:cs typeface="Courier New"/>
                <a:sym typeface="Courier New"/>
              </a:rPr>
              <a:t>BOOT_IMAGE</a:t>
            </a:r>
            <a:r>
              <a:rPr lang="en" sz="700">
                <a:solidFill>
                  <a:schemeClr val="dk1"/>
                </a:solidFill>
                <a:latin typeface="Courier New"/>
                <a:ea typeface="Courier New"/>
                <a:cs typeface="Courier New"/>
                <a:sym typeface="Courier New"/>
              </a:rPr>
              <a:t>": "/boot/vmlinuz-5.4.0-37-generic", "quiet": true, "ro": true, "root": "UUID=fb261367-cf98-4bce-b682-42b3de0a8ab9", "vga": "792", "zswap.enabled": "1"}, "</a:t>
            </a:r>
            <a:r>
              <a:rPr lang="en" sz="700">
                <a:solidFill>
                  <a:schemeClr val="dk1"/>
                </a:solidFill>
                <a:highlight>
                  <a:srgbClr val="FFFF00"/>
                </a:highlight>
                <a:latin typeface="Courier New"/>
                <a:ea typeface="Courier New"/>
                <a:cs typeface="Courier New"/>
                <a:sym typeface="Courier New"/>
              </a:rPr>
              <a:t>ansible_processor</a:t>
            </a:r>
            <a:r>
              <a:rPr lang="en" sz="700">
                <a:solidFill>
                  <a:schemeClr val="dk1"/>
                </a:solidFill>
                <a:latin typeface="Courier New"/>
                <a:ea typeface="Courier New"/>
                <a:cs typeface="Courier New"/>
                <a:sym typeface="Courier New"/>
              </a:rPr>
              <a:t>": ["0", "GenuineIntel", "Intel(R) Core(TM) i7-7600U CPU @ 2.80GHz", "1", "GenuineIntel", "Intel(R) Core(TM) i7-7600U CPU @ 2.80GHz"], "</a:t>
            </a:r>
            <a:r>
              <a:rPr lang="en" sz="700">
                <a:solidFill>
                  <a:schemeClr val="dk1"/>
                </a:solidFill>
                <a:highlight>
                  <a:srgbClr val="FFFF00"/>
                </a:highlight>
                <a:latin typeface="Courier New"/>
                <a:ea typeface="Courier New"/>
                <a:cs typeface="Courier New"/>
                <a:sym typeface="Courier New"/>
              </a:rPr>
              <a:t>ansible_processor_cores</a:t>
            </a:r>
            <a:r>
              <a:rPr lang="en" sz="700">
                <a:solidFill>
                  <a:schemeClr val="dk1"/>
                </a:solidFill>
                <a:latin typeface="Courier New"/>
                <a:ea typeface="Courier New"/>
                <a:cs typeface="Courier New"/>
                <a:sym typeface="Courier New"/>
              </a:rPr>
              <a:t>": 2, "ansible_processor_count": 1, "ansible_processor_threads_per_core": 1, "ansible_processor_vcpus": 2, "</a:t>
            </a:r>
            <a:r>
              <a:rPr lang="en" sz="700">
                <a:solidFill>
                  <a:schemeClr val="dk1"/>
                </a:solidFill>
                <a:highlight>
                  <a:srgbClr val="FFFF00"/>
                </a:highlight>
                <a:latin typeface="Courier New"/>
                <a:ea typeface="Courier New"/>
                <a:cs typeface="Courier New"/>
                <a:sym typeface="Courier New"/>
              </a:rPr>
              <a:t>ansible_product_name</a:t>
            </a:r>
            <a:r>
              <a:rPr lang="en" sz="700">
                <a:solidFill>
                  <a:schemeClr val="dk1"/>
                </a:solidFill>
                <a:latin typeface="Courier New"/>
                <a:ea typeface="Courier New"/>
                <a:cs typeface="Courier New"/>
                <a:sym typeface="Courier New"/>
              </a:rPr>
              <a:t>": "VirtualBox", "ansible_product_serial": "NA", "ansible_product_uuid": "NA", "</a:t>
            </a:r>
            <a:r>
              <a:rPr lang="en" sz="700">
                <a:solidFill>
                  <a:schemeClr val="dk1"/>
                </a:solidFill>
                <a:highlight>
                  <a:srgbClr val="FFFF00"/>
                </a:highlight>
                <a:latin typeface="Courier New"/>
                <a:ea typeface="Courier New"/>
                <a:cs typeface="Courier New"/>
                <a:sym typeface="Courier New"/>
              </a:rPr>
              <a:t>ansible_product_version</a:t>
            </a:r>
            <a:r>
              <a:rPr lang="en" sz="700">
                <a:solidFill>
                  <a:schemeClr val="dk1"/>
                </a:solidFill>
                <a:latin typeface="Courier New"/>
                <a:ea typeface="Courier New"/>
                <a:cs typeface="Courier New"/>
                <a:sym typeface="Courier New"/>
              </a:rPr>
              <a:t>": "1.2", "</a:t>
            </a:r>
            <a:r>
              <a:rPr lang="en" sz="700">
                <a:solidFill>
                  <a:schemeClr val="dk1"/>
                </a:solidFill>
                <a:highlight>
                  <a:srgbClr val="FFFF00"/>
                </a:highlight>
                <a:latin typeface="Courier New"/>
                <a:ea typeface="Courier New"/>
                <a:cs typeface="Courier New"/>
                <a:sym typeface="Courier New"/>
              </a:rPr>
              <a:t>ansible_python</a:t>
            </a:r>
            <a:r>
              <a:rPr lang="en" sz="700">
                <a:solidFill>
                  <a:schemeClr val="dk1"/>
                </a:solidFill>
                <a:latin typeface="Courier New"/>
                <a:ea typeface="Courier New"/>
                <a:cs typeface="Courier New"/>
                <a:sym typeface="Courier New"/>
              </a:rPr>
              <a:t>": {"executable": "/usr/bin/python3", "has_sslcontext": true, "type": "cpython", "version": {"major": 3, "micro": 2, "minor": 8, "releaselevel": "final", "serial": 0}, "</a:t>
            </a:r>
            <a:r>
              <a:rPr lang="en" sz="700">
                <a:solidFill>
                  <a:schemeClr val="dk1"/>
                </a:solidFill>
                <a:highlight>
                  <a:srgbClr val="FFFF00"/>
                </a:highlight>
                <a:latin typeface="Courier New"/>
                <a:ea typeface="Courier New"/>
                <a:cs typeface="Courier New"/>
                <a:sym typeface="Courier New"/>
              </a:rPr>
              <a:t>version_info</a:t>
            </a:r>
            <a:r>
              <a:rPr lang="en" sz="700">
                <a:solidFill>
                  <a:schemeClr val="dk1"/>
                </a:solidFill>
                <a:latin typeface="Courier New"/>
                <a:ea typeface="Courier New"/>
                <a:cs typeface="Courier New"/>
                <a:sym typeface="Courier New"/>
              </a:rPr>
              <a:t>": [3, 8, 2, "final", 0]}, "</a:t>
            </a:r>
            <a:r>
              <a:rPr lang="en" sz="700">
                <a:solidFill>
                  <a:schemeClr val="dk1"/>
                </a:solidFill>
                <a:highlight>
                  <a:srgbClr val="FFFF00"/>
                </a:highlight>
                <a:latin typeface="Courier New"/>
                <a:ea typeface="Courier New"/>
                <a:cs typeface="Courier New"/>
                <a:sym typeface="Courier New"/>
              </a:rPr>
              <a:t>ansible_python_version</a:t>
            </a:r>
            <a:r>
              <a:rPr lang="en" sz="700">
                <a:solidFill>
                  <a:schemeClr val="dk1"/>
                </a:solidFill>
                <a:latin typeface="Courier New"/>
                <a:ea typeface="Courier New"/>
                <a:cs typeface="Courier New"/>
                <a:sym typeface="Courier New"/>
              </a:rPr>
              <a:t>": "3.8.2", "ansible_real_group_id": 900, "ansible_real_user_id": 900, "ansible_selinux": {"status": "disabled"}, "ansible_selinux_python_present": true, "ansible_service_mgr": "systemd", … , "</a:t>
            </a:r>
            <a:r>
              <a:rPr lang="en" sz="700">
                <a:solidFill>
                  <a:schemeClr val="dk1"/>
                </a:solidFill>
                <a:highlight>
                  <a:srgbClr val="FFFF00"/>
                </a:highlight>
                <a:latin typeface="Courier New"/>
                <a:ea typeface="Courier New"/>
                <a:cs typeface="Courier New"/>
                <a:sym typeface="Courier New"/>
              </a:rPr>
              <a:t>ipv6</a:t>
            </a:r>
            <a:r>
              <a:rPr lang="en" sz="700">
                <a:solidFill>
                  <a:schemeClr val="dk1"/>
                </a:solidFill>
                <a:latin typeface="Courier New"/>
                <a:ea typeface="Courier New"/>
                <a:cs typeface="Courier New"/>
                <a:sym typeface="Courier New"/>
              </a:rPr>
              <a:t>": [{"address": "fe80::3c67:a5ff:fe17:e4cf", "prefix": "64", "scope": "link"}], "</a:t>
            </a:r>
            <a:r>
              <a:rPr lang="en" sz="700">
                <a:solidFill>
                  <a:schemeClr val="dk1"/>
                </a:solidFill>
                <a:highlight>
                  <a:srgbClr val="FFFF00"/>
                </a:highlight>
                <a:latin typeface="Courier New"/>
                <a:ea typeface="Courier New"/>
                <a:cs typeface="Courier New"/>
                <a:sym typeface="Courier New"/>
              </a:rPr>
              <a:t>macaddress</a:t>
            </a:r>
            <a:r>
              <a:rPr lang="en" sz="700">
                <a:solidFill>
                  <a:schemeClr val="dk1"/>
                </a:solidFill>
                <a:latin typeface="Courier New"/>
                <a:ea typeface="Courier New"/>
                <a:cs typeface="Courier New"/>
                <a:sym typeface="Courier New"/>
              </a:rPr>
              <a:t>": "3e:67:a5:17:e4:cf", "mtu": 1500, "promisc": true, "speed": 10000, "timestamping": ["tx_software", "rx_software", "software"], "</a:t>
            </a:r>
            <a:r>
              <a:rPr lang="en" sz="700">
                <a:solidFill>
                  <a:schemeClr val="dk1"/>
                </a:solidFill>
                <a:highlight>
                  <a:srgbClr val="FFFF00"/>
                </a:highlight>
                <a:latin typeface="Courier New"/>
                <a:ea typeface="Courier New"/>
                <a:cs typeface="Courier New"/>
                <a:sym typeface="Courier New"/>
              </a:rPr>
              <a:t>type</a:t>
            </a:r>
            <a:r>
              <a:rPr lang="en" sz="700">
                <a:solidFill>
                  <a:schemeClr val="dk1"/>
                </a:solidFill>
                <a:latin typeface="Courier New"/>
                <a:ea typeface="Courier New"/>
                <a:cs typeface="Courier New"/>
                <a:sym typeface="Courier New"/>
              </a:rPr>
              <a:t>": "ether"}, "</a:t>
            </a:r>
            <a:r>
              <a:rPr lang="en" sz="700">
                <a:solidFill>
                  <a:schemeClr val="dk1"/>
                </a:solidFill>
                <a:highlight>
                  <a:srgbClr val="FFFF00"/>
                </a:highlight>
                <a:latin typeface="Courier New"/>
                <a:ea typeface="Courier New"/>
                <a:cs typeface="Courier New"/>
                <a:sym typeface="Courier New"/>
              </a:rPr>
              <a:t>ansible_virtualization_role</a:t>
            </a:r>
            <a:r>
              <a:rPr lang="en" sz="700">
                <a:solidFill>
                  <a:schemeClr val="dk1"/>
                </a:solidFill>
                <a:latin typeface="Courier New"/>
                <a:ea typeface="Courier New"/>
                <a:cs typeface="Courier New"/>
                <a:sym typeface="Courier New"/>
              </a:rPr>
              <a:t>": "guest", "</a:t>
            </a:r>
            <a:r>
              <a:rPr lang="en" sz="700">
                <a:solidFill>
                  <a:schemeClr val="dk1"/>
                </a:solidFill>
                <a:highlight>
                  <a:srgbClr val="FFFF00"/>
                </a:highlight>
                <a:latin typeface="Courier New"/>
                <a:ea typeface="Courier New"/>
                <a:cs typeface="Courier New"/>
                <a:sym typeface="Courier New"/>
              </a:rPr>
              <a:t>ansible_virtualization_type</a:t>
            </a:r>
            <a:r>
              <a:rPr lang="en" sz="700">
                <a:solidFill>
                  <a:schemeClr val="dk1"/>
                </a:solidFill>
                <a:latin typeface="Courier New"/>
                <a:ea typeface="Courier New"/>
                <a:cs typeface="Courier New"/>
                <a:sym typeface="Courier New"/>
              </a:rPr>
              <a:t>": "virtualbox", "discovered_interpreter_python": "/usr/bin/python3", "gather_subset": ["all"], "module_setup": true}, "</a:t>
            </a:r>
            <a:r>
              <a:rPr b="1" lang="en" sz="700">
                <a:solidFill>
                  <a:schemeClr val="dk1"/>
                </a:solidFill>
                <a:highlight>
                  <a:srgbClr val="FFFF00"/>
                </a:highlight>
                <a:latin typeface="Courier New"/>
                <a:ea typeface="Courier New"/>
                <a:cs typeface="Courier New"/>
                <a:sym typeface="Courier New"/>
              </a:rPr>
              <a:t>changed</a:t>
            </a:r>
            <a:r>
              <a:rPr lang="en" sz="700">
                <a:solidFill>
                  <a:schemeClr val="dk1"/>
                </a:solidFill>
                <a:latin typeface="Courier New"/>
                <a:ea typeface="Courier New"/>
                <a:cs typeface="Courier New"/>
                <a:sym typeface="Courier New"/>
              </a:rPr>
              <a:t>": false, "</a:t>
            </a:r>
            <a:r>
              <a:rPr b="1" lang="en" sz="700">
                <a:solidFill>
                  <a:schemeClr val="dk1"/>
                </a:solidFill>
                <a:highlight>
                  <a:srgbClr val="FFFF00"/>
                </a:highlight>
                <a:latin typeface="Courier New"/>
                <a:ea typeface="Courier New"/>
                <a:cs typeface="Courier New"/>
                <a:sym typeface="Courier New"/>
              </a:rPr>
              <a:t>deprecations</a:t>
            </a:r>
            <a:r>
              <a:rPr lang="en" sz="700">
                <a:solidFill>
                  <a:schemeClr val="dk1"/>
                </a:solidFill>
                <a:latin typeface="Courier New"/>
                <a:ea typeface="Courier New"/>
                <a:cs typeface="Courier New"/>
                <a:sym typeface="Courier New"/>
              </a:rPr>
              <a:t>": [], "</a:t>
            </a:r>
            <a:r>
              <a:rPr b="1" lang="en" sz="700">
                <a:solidFill>
                  <a:schemeClr val="dk1"/>
                </a:solidFill>
                <a:highlight>
                  <a:srgbClr val="FFFF00"/>
                </a:highlight>
                <a:latin typeface="Courier New"/>
                <a:ea typeface="Courier New"/>
                <a:cs typeface="Courier New"/>
                <a:sym typeface="Courier New"/>
              </a:rPr>
              <a:t>warnings</a:t>
            </a:r>
            <a:r>
              <a:rPr lang="en" sz="700">
                <a:solidFill>
                  <a:schemeClr val="dk1"/>
                </a:solidFill>
                <a:latin typeface="Courier New"/>
                <a:ea typeface="Courier New"/>
                <a:cs typeface="Courier New"/>
                <a:sym typeface="Courier New"/>
              </a:rPr>
              <a:t>": []} </a:t>
            </a:r>
            <a:endParaRPr>
              <a:highlight>
                <a:srgbClr val="EFEFE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Clr>
                <a:schemeClr val="dk1"/>
              </a:buClr>
              <a:buSzPts val="1100"/>
              <a:buFont typeface="Arial"/>
              <a:buNone/>
            </a:pPr>
            <a:r>
              <a:rPr lang="en"/>
              <a:t>Example 5: JSON RESPONSE DATA</a:t>
            </a:r>
            <a:endParaRPr/>
          </a:p>
          <a:p>
            <a:pPr indent="0" lvl="0" marL="0" rtl="0" algn="l">
              <a:spcBef>
                <a:spcPts val="0"/>
              </a:spcBef>
              <a:spcAft>
                <a:spcPts val="0"/>
              </a:spcAft>
              <a:buNone/>
            </a:pPr>
            <a:r>
              <a:t/>
            </a:r>
            <a:endParaRPr/>
          </a:p>
        </p:txBody>
      </p:sp>
      <p:sp>
        <p:nvSpPr>
          <p:cNvPr id="161" name="Google Shape;161;p22"/>
          <p:cNvSpPr txBox="1"/>
          <p:nvPr/>
        </p:nvSpPr>
        <p:spPr>
          <a:xfrm>
            <a:off x="412975" y="1088775"/>
            <a:ext cx="8451300" cy="37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666666"/>
                </a:solidFill>
                <a:highlight>
                  <a:srgbClr val="FFFF00"/>
                </a:highlight>
              </a:rPr>
              <a:t>$ docker image inspect ubuntu</a:t>
            </a:r>
            <a:br>
              <a:rPr b="1" lang="en" sz="1800">
                <a:solidFill>
                  <a:srgbClr val="5B0F00"/>
                </a:solidFill>
                <a:latin typeface="Courier New"/>
                <a:ea typeface="Courier New"/>
                <a:cs typeface="Courier New"/>
                <a:sym typeface="Courier New"/>
              </a:rPr>
            </a:br>
            <a:endParaRPr b="1" sz="1200">
              <a:solidFill>
                <a:srgbClr val="5B0F00"/>
              </a:solidFill>
              <a:latin typeface="Courier New"/>
              <a:ea typeface="Courier New"/>
              <a:cs typeface="Courier New"/>
              <a:sym typeface="Courier New"/>
            </a:endParaRPr>
          </a:p>
          <a:p>
            <a:pPr indent="0" lvl="0" marL="0" rtl="0" algn="l">
              <a:lnSpc>
                <a:spcPct val="115000"/>
              </a:lnSpc>
              <a:spcBef>
                <a:spcPts val="0"/>
              </a:spcBef>
              <a:spcAft>
                <a:spcPts val="1600"/>
              </a:spcAft>
              <a:buClr>
                <a:schemeClr val="dk1"/>
              </a:buClr>
              <a:buSzPts val="1100"/>
              <a:buFont typeface="Arial"/>
              <a:buNone/>
            </a:pPr>
            <a:r>
              <a:rPr b="1" lang="en" sz="1000">
                <a:solidFill>
                  <a:schemeClr val="dk1"/>
                </a:solidFill>
              </a:rPr>
              <a:t>Output (with some response data highlighted)</a:t>
            </a:r>
            <a:br>
              <a:rPr b="1" lang="en" sz="1800">
                <a:solidFill>
                  <a:srgbClr val="5B0F00"/>
                </a:solidFill>
                <a:latin typeface="Courier New"/>
                <a:ea typeface="Courier New"/>
                <a:cs typeface="Courier New"/>
                <a:sym typeface="Courier New"/>
              </a:rPr>
            </a:br>
            <a:r>
              <a:rPr lang="en" sz="800">
                <a:solidFill>
                  <a:schemeClr val="dk1"/>
                </a:solidFill>
                <a:highlight>
                  <a:srgbClr val="EFEFEF"/>
                </a:highlight>
                <a:latin typeface="Courier New"/>
                <a:ea typeface="Courier New"/>
                <a:cs typeface="Courier New"/>
                <a:sym typeface="Courier New"/>
              </a:rPr>
              <a:t>[{"</a:t>
            </a:r>
            <a:r>
              <a:rPr b="1" lang="en" sz="800">
                <a:solidFill>
                  <a:schemeClr val="dk1"/>
                </a:solidFill>
                <a:highlight>
                  <a:srgbClr val="FFFF00"/>
                </a:highlight>
                <a:latin typeface="Courier New"/>
                <a:ea typeface="Courier New"/>
                <a:cs typeface="Courier New"/>
                <a:sym typeface="Courier New"/>
              </a:rPr>
              <a:t>Id</a:t>
            </a:r>
            <a:r>
              <a:rPr lang="en" sz="800">
                <a:solidFill>
                  <a:schemeClr val="dk1"/>
                </a:solidFill>
                <a:highlight>
                  <a:srgbClr val="EFEFEF"/>
                </a:highlight>
                <a:latin typeface="Courier New"/>
                <a:ea typeface="Courier New"/>
                <a:cs typeface="Courier New"/>
                <a:sym typeface="Courier New"/>
              </a:rPr>
              <a:t>": "sha256:9140108b62dc87d9b278bb0d4fd6a3e44c2959646eb966b86531306faa81b09b", "RepoTags": ["ubuntu:latest"], "RepoDigests": ["ubuntu@sha256:bc2f7250f69267c9c6b66d7b6a81a54d3878bb85f1ebb5f951c896d13e6ba537"], "Parent": "", "Comment": "", "</a:t>
            </a:r>
            <a:r>
              <a:rPr b="1" lang="en" sz="800">
                <a:solidFill>
                  <a:schemeClr val="dk1"/>
                </a:solidFill>
                <a:highlight>
                  <a:srgbClr val="FFFF00"/>
                </a:highlight>
                <a:latin typeface="Courier New"/>
                <a:ea typeface="Courier New"/>
                <a:cs typeface="Courier New"/>
                <a:sym typeface="Courier New"/>
              </a:rPr>
              <a:t>Created</a:t>
            </a:r>
            <a:r>
              <a:rPr lang="en" sz="800">
                <a:solidFill>
                  <a:schemeClr val="dk1"/>
                </a:solidFill>
                <a:highlight>
                  <a:srgbClr val="EFEFEF"/>
                </a:highlight>
                <a:latin typeface="Courier New"/>
                <a:ea typeface="Courier New"/>
                <a:cs typeface="Courier New"/>
                <a:sym typeface="Courier New"/>
              </a:rPr>
              <a:t>": "2020-09-25T22:34:30.295807036Z", "</a:t>
            </a:r>
            <a:r>
              <a:rPr b="1" lang="en" sz="800">
                <a:solidFill>
                  <a:schemeClr val="dk1"/>
                </a:solidFill>
                <a:highlight>
                  <a:srgbClr val="FFFF00"/>
                </a:highlight>
                <a:latin typeface="Courier New"/>
                <a:ea typeface="Courier New"/>
                <a:cs typeface="Courier New"/>
                <a:sym typeface="Courier New"/>
              </a:rPr>
              <a:t>Container</a:t>
            </a:r>
            <a:r>
              <a:rPr lang="en" sz="800">
                <a:solidFill>
                  <a:schemeClr val="dk1"/>
                </a:solidFill>
                <a:highlight>
                  <a:srgbClr val="EFEFEF"/>
                </a:highlight>
                <a:latin typeface="Courier New"/>
                <a:ea typeface="Courier New"/>
                <a:cs typeface="Courier New"/>
                <a:sym typeface="Courier New"/>
              </a:rPr>
              <a:t>": "1046a5d685aef5c37d1829040ca8083b94e4c069ca4963f4b16a6ade2e077b06", "ContainerConfig": {"</a:t>
            </a:r>
            <a:r>
              <a:rPr b="1" lang="en" sz="800">
                <a:solidFill>
                  <a:schemeClr val="dk1"/>
                </a:solidFill>
                <a:highlight>
                  <a:srgbClr val="FFFF00"/>
                </a:highlight>
                <a:latin typeface="Courier New"/>
                <a:ea typeface="Courier New"/>
                <a:cs typeface="Courier New"/>
                <a:sym typeface="Courier New"/>
              </a:rPr>
              <a:t>Hostname</a:t>
            </a:r>
            <a:r>
              <a:rPr lang="en" sz="800">
                <a:solidFill>
                  <a:schemeClr val="dk1"/>
                </a:solidFill>
                <a:highlight>
                  <a:srgbClr val="EFEFEF"/>
                </a:highlight>
                <a:latin typeface="Courier New"/>
                <a:ea typeface="Courier New"/>
                <a:cs typeface="Courier New"/>
                <a:sym typeface="Courier New"/>
              </a:rPr>
              <a:t>": "1046a5d685ae", "Domainname": "", "User": "", "AttachStdin": false, "AttachStdout": false, "AttachStderr": false, "Tty": false, "OpenStdin": false, "StdinOnce": false, "Env": ["</a:t>
            </a:r>
            <a:r>
              <a:rPr b="1" lang="en" sz="800">
                <a:solidFill>
                  <a:schemeClr val="dk1"/>
                </a:solidFill>
                <a:highlight>
                  <a:srgbClr val="FFFF00"/>
                </a:highlight>
                <a:latin typeface="Courier New"/>
                <a:ea typeface="Courier New"/>
                <a:cs typeface="Courier New"/>
                <a:sym typeface="Courier New"/>
              </a:rPr>
              <a:t>PATH</a:t>
            </a:r>
            <a:r>
              <a:rPr lang="en" sz="800">
                <a:solidFill>
                  <a:schemeClr val="dk1"/>
                </a:solidFill>
                <a:highlight>
                  <a:srgbClr val="EFEFEF"/>
                </a:highlight>
                <a:latin typeface="Courier New"/>
                <a:ea typeface="Courier New"/>
                <a:cs typeface="Courier New"/>
                <a:sym typeface="Courier New"/>
              </a:rPr>
              <a:t>=/usr/local/sbin:/usr/local/bin:/usr/sbin:/usr/bin:/sbin:/bin"], "Cmd": ["/bin/sh", "-c", "#(nop) ", "</a:t>
            </a:r>
            <a:r>
              <a:rPr b="1" lang="en" sz="800">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EFEFEF"/>
                </a:highlight>
                <a:latin typeface="Courier New"/>
                <a:ea typeface="Courier New"/>
                <a:cs typeface="Courier New"/>
                <a:sym typeface="Courier New"/>
              </a:rPr>
              <a:t> [\"/bin/bash\"]"], "ArgsEscaped": true, "Image": "sha256:4ff2090064e7e38688bce713d50f3202d227b3c89fecea1434271c912ccd47e0", "Volumes": null, "WorkingDir": "", "</a:t>
            </a:r>
            <a:r>
              <a:rPr lang="en" sz="800">
                <a:solidFill>
                  <a:schemeClr val="dk1"/>
                </a:solidFill>
                <a:highlight>
                  <a:srgbClr val="FFFF00"/>
                </a:highlight>
                <a:latin typeface="Courier New"/>
                <a:ea typeface="Courier New"/>
                <a:cs typeface="Courier New"/>
                <a:sym typeface="Courier New"/>
              </a:rPr>
              <a:t>Entrypoint</a:t>
            </a:r>
            <a:r>
              <a:rPr lang="en" sz="800">
                <a:solidFill>
                  <a:schemeClr val="dk1"/>
                </a:solidFill>
                <a:highlight>
                  <a:srgbClr val="EFEFEF"/>
                </a:highlight>
                <a:latin typeface="Courier New"/>
                <a:ea typeface="Courier New"/>
                <a:cs typeface="Courier New"/>
                <a:sym typeface="Courier New"/>
              </a:rPr>
              <a:t>": null, "OnBuild": null, "Labels": {}}, "</a:t>
            </a:r>
            <a:r>
              <a:rPr b="1" lang="en" sz="800">
                <a:solidFill>
                  <a:schemeClr val="dk1"/>
                </a:solidFill>
                <a:highlight>
                  <a:srgbClr val="FFFF00"/>
                </a:highlight>
                <a:latin typeface="Courier New"/>
                <a:ea typeface="Courier New"/>
                <a:cs typeface="Courier New"/>
                <a:sym typeface="Courier New"/>
              </a:rPr>
              <a:t>DockerVersion</a:t>
            </a:r>
            <a:r>
              <a:rPr lang="en" sz="800">
                <a:solidFill>
                  <a:schemeClr val="dk1"/>
                </a:solidFill>
                <a:highlight>
                  <a:srgbClr val="EFEFEF"/>
                </a:highlight>
                <a:latin typeface="Courier New"/>
                <a:ea typeface="Courier New"/>
                <a:cs typeface="Courier New"/>
                <a:sym typeface="Courier New"/>
              </a:rPr>
              <a:t>": "18.09.7", "Author": "", "Config": {"Hostname": "", "Domainname": "", "User": "", "AttachStdin": false, "AttachStdout": false, "AttachStderr": false, "Tty": false, "OpenStdin": false, "StdinOnce": false, "Env": ["PATH=/usr/local/sbin:/usr/local/bin:/usr/sbin:/usr/bin:/sbin:/bin"], "Cmd": ["/bin/bash"], "ArgsEscaped": true, "Image": "sha256:4ff2090064e7e38688bce713d50f3202d227b3c89fecea1434271c912ccd47e0", "Volumes": null, "WorkingDir": "", "Entrypoint": null, "OnBuild": null, "Labels": null}, "</a:t>
            </a:r>
            <a:r>
              <a:rPr b="1" lang="en" sz="800">
                <a:solidFill>
                  <a:schemeClr val="dk1"/>
                </a:solidFill>
                <a:highlight>
                  <a:srgbClr val="FFFF00"/>
                </a:highlight>
                <a:latin typeface="Courier New"/>
                <a:ea typeface="Courier New"/>
                <a:cs typeface="Courier New"/>
                <a:sym typeface="Courier New"/>
              </a:rPr>
              <a:t>Architecture</a:t>
            </a:r>
            <a:r>
              <a:rPr lang="en" sz="800">
                <a:solidFill>
                  <a:schemeClr val="dk1"/>
                </a:solidFill>
                <a:highlight>
                  <a:srgbClr val="EFEFEF"/>
                </a:highlight>
                <a:latin typeface="Courier New"/>
                <a:ea typeface="Courier New"/>
                <a:cs typeface="Courier New"/>
                <a:sym typeface="Courier New"/>
              </a:rPr>
              <a:t>": "amd64", "</a:t>
            </a:r>
            <a:r>
              <a:rPr b="1" lang="en" sz="800">
                <a:solidFill>
                  <a:schemeClr val="dk1"/>
                </a:solidFill>
                <a:highlight>
                  <a:srgbClr val="FFFF00"/>
                </a:highlight>
                <a:latin typeface="Courier New"/>
                <a:ea typeface="Courier New"/>
                <a:cs typeface="Courier New"/>
                <a:sym typeface="Courier New"/>
              </a:rPr>
              <a:t>Os</a:t>
            </a:r>
            <a:r>
              <a:rPr lang="en" sz="800">
                <a:solidFill>
                  <a:schemeClr val="dk1"/>
                </a:solidFill>
                <a:highlight>
                  <a:srgbClr val="EFEFEF"/>
                </a:highlight>
                <a:latin typeface="Courier New"/>
                <a:ea typeface="Courier New"/>
                <a:cs typeface="Courier New"/>
                <a:sym typeface="Courier New"/>
              </a:rPr>
              <a:t>": "linux", "Size": 72875723, "VirtualSize": 72875723, "GraphDriver": {"Data": {"LowerDir": "/var/lib/docker/overlay2/5d66f43ef0d92430a195045c4715ff3d49ee88ccb0bb7f6e69ccc5d60fde0ece/diff:/var/lib/docker/overlay2/0b75d53292ccb20230879e49c7fe6eea157addb083d414ba3d0485959cd35086/diff", "MergedDir": "/var/lib/docker/overlay2/c3bab8487f590bfd66e53db0b1902ab5a8b8fbfa1f02cfc3b4f0f9fa25158f2d/merged", "UpperDir": "/var/lib/docker/overlay2/c3bab8487f590bfd66e53db0b1902ab5a8b8fbfa1f02cfc3b4f0f9fa25158f2d/diff", "</a:t>
            </a:r>
            <a:r>
              <a:rPr b="1" lang="en" sz="800">
                <a:highlight>
                  <a:srgbClr val="FFFF00"/>
                </a:highlight>
                <a:latin typeface="Courier New"/>
                <a:ea typeface="Courier New"/>
                <a:cs typeface="Courier New"/>
                <a:sym typeface="Courier New"/>
              </a:rPr>
              <a:t>WorkDir</a:t>
            </a:r>
            <a:r>
              <a:rPr lang="en" sz="800">
                <a:solidFill>
                  <a:schemeClr val="dk1"/>
                </a:solidFill>
                <a:highlight>
                  <a:srgbClr val="EFEFEF"/>
                </a:highlight>
                <a:latin typeface="Courier New"/>
                <a:ea typeface="Courier New"/>
                <a:cs typeface="Courier New"/>
                <a:sym typeface="Courier New"/>
              </a:rPr>
              <a:t>": "/var/lib/docker/overlay2/c3bab8487f590bfd66e53db0b1902ab5a8b8fbfa1f02cfc3b4f0f9fa25158f2d/work"}, "Name": "overlay2"}, "</a:t>
            </a:r>
            <a:r>
              <a:rPr b="1" lang="en" sz="800">
                <a:highlight>
                  <a:srgbClr val="FFFF00"/>
                </a:highlight>
                <a:latin typeface="Courier New"/>
                <a:ea typeface="Courier New"/>
                <a:cs typeface="Courier New"/>
                <a:sym typeface="Courier New"/>
              </a:rPr>
              <a:t>RootFS</a:t>
            </a:r>
            <a:r>
              <a:rPr lang="en" sz="800">
                <a:solidFill>
                  <a:schemeClr val="dk1"/>
                </a:solidFill>
                <a:highlight>
                  <a:srgbClr val="EFEFEF"/>
                </a:highlight>
                <a:latin typeface="Courier New"/>
                <a:ea typeface="Courier New"/>
                <a:cs typeface="Courier New"/>
                <a:sym typeface="Courier New"/>
              </a:rPr>
              <a:t>": {"Type": "layers", "</a:t>
            </a:r>
            <a:r>
              <a:rPr b="1" lang="en" sz="800">
                <a:solidFill>
                  <a:schemeClr val="dk1"/>
                </a:solidFill>
                <a:highlight>
                  <a:srgbClr val="FFFF00"/>
                </a:highlight>
                <a:latin typeface="Courier New"/>
                <a:ea typeface="Courier New"/>
                <a:cs typeface="Courier New"/>
                <a:sym typeface="Courier New"/>
              </a:rPr>
              <a:t>Layers</a:t>
            </a:r>
            <a:r>
              <a:rPr lang="en" sz="800">
                <a:solidFill>
                  <a:schemeClr val="dk1"/>
                </a:solidFill>
                <a:highlight>
                  <a:srgbClr val="EFEFEF"/>
                </a:highlight>
                <a:latin typeface="Courier New"/>
                <a:ea typeface="Courier New"/>
                <a:cs typeface="Courier New"/>
                <a:sym typeface="Courier New"/>
              </a:rPr>
              <a:t>": ["sha256:d42a4fdf4b2ae8662ff2ca1b695eae571c652a62973c1beb81a296a4f4263d92", "sha256:90ac32a0d9ab11e7745283f3051e990054616d631812ac63e324c1a36d2677f5", "sha256:782f5f011ddaf2a0bfd38cc2ccabd634095d6e35c8034302d788423f486bb177"]}, "</a:t>
            </a:r>
            <a:r>
              <a:rPr b="1" lang="en" sz="800">
                <a:solidFill>
                  <a:schemeClr val="dk1"/>
                </a:solidFill>
                <a:highlight>
                  <a:srgbClr val="FFFF00"/>
                </a:highlight>
                <a:latin typeface="Courier New"/>
                <a:ea typeface="Courier New"/>
                <a:cs typeface="Courier New"/>
                <a:sym typeface="Courier New"/>
              </a:rPr>
              <a:t>Metadata</a:t>
            </a:r>
            <a:r>
              <a:rPr lang="en" sz="800">
                <a:solidFill>
                  <a:schemeClr val="dk1"/>
                </a:solidFill>
                <a:highlight>
                  <a:srgbClr val="EFEFEF"/>
                </a:highlight>
                <a:latin typeface="Courier New"/>
                <a:ea typeface="Courier New"/>
                <a:cs typeface="Courier New"/>
                <a:sym typeface="Courier New"/>
              </a:rPr>
              <a:t>": {"LastTagTime": "0001-01-01T00:00:00Z"}}]</a:t>
            </a:r>
            <a:endParaRPr b="1" sz="800">
              <a:solidFill>
                <a:srgbClr val="5B0F00"/>
              </a:solidFill>
              <a:highlight>
                <a:srgbClr val="EFEFEF"/>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 6: JSON RESPONSE DATA</a:t>
            </a:r>
            <a:endParaRPr/>
          </a:p>
        </p:txBody>
      </p:sp>
      <p:pic>
        <p:nvPicPr>
          <p:cNvPr id="167" name="Google Shape;167;p23"/>
          <p:cNvPicPr preferRelativeResize="0"/>
          <p:nvPr/>
        </p:nvPicPr>
        <p:blipFill>
          <a:blip r:embed="rId3">
            <a:alphaModFix/>
          </a:blip>
          <a:stretch>
            <a:fillRect/>
          </a:stretch>
        </p:blipFill>
        <p:spPr>
          <a:xfrm>
            <a:off x="837625" y="1152475"/>
            <a:ext cx="7468750" cy="3913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Tips for NetAcad Instructors and Students</a:t>
            </a:r>
            <a:endParaRPr/>
          </a:p>
        </p:txBody>
      </p:sp>
      <p:sp>
        <p:nvSpPr>
          <p:cNvPr id="173" name="Google Shape;173;p24"/>
          <p:cNvSpPr txBox="1"/>
          <p:nvPr>
            <p:ph idx="1" type="body"/>
          </p:nvPr>
        </p:nvSpPr>
        <p:spPr>
          <a:xfrm>
            <a:off x="311700" y="1152475"/>
            <a:ext cx="8520600" cy="3566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n">
                <a:solidFill>
                  <a:srgbClr val="666666"/>
                </a:solidFill>
                <a:highlight>
                  <a:srgbClr val="FFFF00"/>
                </a:highlight>
              </a:rPr>
              <a:t>Learn how to recognize </a:t>
            </a:r>
            <a:r>
              <a:rPr b="1" lang="en">
                <a:solidFill>
                  <a:srgbClr val="666666"/>
                </a:solidFill>
                <a:highlight>
                  <a:srgbClr val="FFFF00"/>
                </a:highlight>
              </a:rPr>
              <a:t>data type</a:t>
            </a:r>
            <a:br>
              <a:rPr b="1" lang="en">
                <a:solidFill>
                  <a:srgbClr val="666666"/>
                </a:solidFill>
                <a:highlight>
                  <a:srgbClr val="FFFF00"/>
                </a:highlight>
              </a:rPr>
            </a:br>
            <a:endParaRPr b="1" sz="1000">
              <a:solidFill>
                <a:srgbClr val="666666"/>
              </a:solidFill>
              <a:highlight>
                <a:srgbClr val="FFFF00"/>
              </a:highlight>
            </a:endParaRPr>
          </a:p>
          <a:p>
            <a:pPr indent="-304800" lvl="1" marL="914400" rtl="0" algn="l">
              <a:spcBef>
                <a:spcPts val="0"/>
              </a:spcBef>
              <a:spcAft>
                <a:spcPts val="0"/>
              </a:spcAft>
              <a:buClr>
                <a:srgbClr val="666666"/>
              </a:buClr>
              <a:buSzPts val="1200"/>
              <a:buFont typeface="Courier New"/>
              <a:buChar char="○"/>
            </a:pPr>
            <a:r>
              <a:rPr b="1" lang="en" sz="1200">
                <a:solidFill>
                  <a:srgbClr val="666666"/>
                </a:solidFill>
                <a:highlight>
                  <a:srgbClr val="EFEFEF"/>
                </a:highlight>
                <a:latin typeface="Courier New"/>
                <a:ea typeface="Courier New"/>
                <a:cs typeface="Courier New"/>
                <a:sym typeface="Courier New"/>
              </a:rPr>
              <a:t>ietf_ipv4 = {'address': [{'ip': '192.168.56.101', 'netmask': '255.255.255.0'}]}</a:t>
            </a:r>
            <a:endParaRPr b="1" sz="1200">
              <a:solidFill>
                <a:srgbClr val="666666"/>
              </a:solidFill>
              <a:highlight>
                <a:srgbClr val="EFEFEF"/>
              </a:highlight>
              <a:latin typeface="Courier New"/>
              <a:ea typeface="Courier New"/>
              <a:cs typeface="Courier New"/>
              <a:sym typeface="Courier New"/>
            </a:endParaRPr>
          </a:p>
          <a:p>
            <a:pPr indent="-304800" lvl="2" marL="1371600" rtl="0" algn="l">
              <a:spcBef>
                <a:spcPts val="0"/>
              </a:spcBef>
              <a:spcAft>
                <a:spcPts val="0"/>
              </a:spcAft>
              <a:buClr>
                <a:srgbClr val="666666"/>
              </a:buClr>
              <a:buSzPts val="1200"/>
              <a:buFont typeface="Courier New"/>
              <a:buChar char="■"/>
            </a:pPr>
            <a:r>
              <a:rPr b="1" lang="en" sz="1200">
                <a:solidFill>
                  <a:srgbClr val="666666"/>
                </a:solidFill>
                <a:highlight>
                  <a:srgbClr val="EFEFEF"/>
                </a:highlight>
                <a:latin typeface="Courier New"/>
                <a:ea typeface="Courier New"/>
                <a:cs typeface="Courier New"/>
                <a:sym typeface="Courier New"/>
              </a:rPr>
              <a:t>print(type(ietf_ipv4))</a:t>
            </a:r>
            <a:endParaRPr b="1" sz="1200">
              <a:solidFill>
                <a:srgbClr val="666666"/>
              </a:solidFill>
              <a:highlight>
                <a:srgbClr val="EFEFEF"/>
              </a:highlight>
              <a:latin typeface="Courier New"/>
              <a:ea typeface="Courier New"/>
              <a:cs typeface="Courier New"/>
              <a:sym typeface="Courier New"/>
            </a:endParaRPr>
          </a:p>
          <a:p>
            <a:pPr indent="-304800" lvl="2" marL="1371600" rtl="0" algn="l">
              <a:spcBef>
                <a:spcPts val="0"/>
              </a:spcBef>
              <a:spcAft>
                <a:spcPts val="0"/>
              </a:spcAft>
              <a:buClr>
                <a:srgbClr val="666666"/>
              </a:buClr>
              <a:buSzPts val="1200"/>
              <a:buFont typeface="Courier New"/>
              <a:buChar char="■"/>
            </a:pPr>
            <a:r>
              <a:rPr lang="en" sz="1200">
                <a:solidFill>
                  <a:srgbClr val="666666"/>
                </a:solidFill>
                <a:highlight>
                  <a:srgbClr val="EFEFEF"/>
                </a:highlight>
                <a:latin typeface="Courier New"/>
                <a:ea typeface="Courier New"/>
                <a:cs typeface="Courier New"/>
                <a:sym typeface="Courier New"/>
              </a:rPr>
              <a:t>Output: </a:t>
            </a:r>
            <a:r>
              <a:rPr b="1" lang="en" sz="1200">
                <a:solidFill>
                  <a:srgbClr val="666666"/>
                </a:solidFill>
                <a:highlight>
                  <a:srgbClr val="FFF2CC"/>
                </a:highlight>
                <a:latin typeface="Courier New"/>
                <a:ea typeface="Courier New"/>
                <a:cs typeface="Courier New"/>
                <a:sym typeface="Courier New"/>
              </a:rPr>
              <a:t>&lt;class 'dict'&gt;</a:t>
            </a:r>
            <a:endParaRPr b="1" sz="1200">
              <a:solidFill>
                <a:srgbClr val="666666"/>
              </a:solidFill>
              <a:highlight>
                <a:srgbClr val="FFF2CC"/>
              </a:highlight>
              <a:latin typeface="Courier New"/>
              <a:ea typeface="Courier New"/>
              <a:cs typeface="Courier New"/>
              <a:sym typeface="Courier New"/>
            </a:endParaRPr>
          </a:p>
          <a:p>
            <a:pPr indent="-304800" lvl="1" marL="914400" rtl="0" algn="l">
              <a:spcBef>
                <a:spcPts val="0"/>
              </a:spcBef>
              <a:spcAft>
                <a:spcPts val="0"/>
              </a:spcAft>
              <a:buClr>
                <a:srgbClr val="666666"/>
              </a:buClr>
              <a:buSzPts val="1200"/>
              <a:buFont typeface="Courier New"/>
              <a:buChar char="○"/>
            </a:pPr>
            <a:r>
              <a:rPr b="1" lang="en" sz="1200">
                <a:solidFill>
                  <a:srgbClr val="666666"/>
                </a:solidFill>
                <a:highlight>
                  <a:srgbClr val="EFEFEF"/>
                </a:highlight>
                <a:latin typeface="Courier New"/>
                <a:ea typeface="Courier New"/>
                <a:cs typeface="Courier New"/>
                <a:sym typeface="Courier New"/>
              </a:rPr>
              <a:t>multiple_addresses </a:t>
            </a:r>
            <a:r>
              <a:rPr lang="en" sz="1200">
                <a:solidFill>
                  <a:srgbClr val="666666"/>
                </a:solidFill>
                <a:highlight>
                  <a:srgbClr val="EFEFEF"/>
                </a:highlight>
                <a:latin typeface="Courier New"/>
                <a:ea typeface="Courier New"/>
                <a:cs typeface="Courier New"/>
                <a:sym typeface="Courier New"/>
              </a:rPr>
              <a:t>= </a:t>
            </a:r>
            <a:r>
              <a:rPr b="1" lang="en" sz="1200">
                <a:solidFill>
                  <a:srgbClr val="666666"/>
                </a:solidFill>
                <a:highlight>
                  <a:srgbClr val="EFEFEF"/>
                </a:highlight>
                <a:latin typeface="Courier New"/>
                <a:ea typeface="Courier New"/>
                <a:cs typeface="Courier New"/>
                <a:sym typeface="Courier New"/>
              </a:rPr>
              <a:t>[{'ip': '192.168.56.101', 'netmask': '255.255.255.0'}, </a:t>
            </a:r>
            <a:br>
              <a:rPr b="1" lang="en" sz="1200">
                <a:solidFill>
                  <a:srgbClr val="666666"/>
                </a:solidFill>
                <a:highlight>
                  <a:srgbClr val="EFEFEF"/>
                </a:highlight>
                <a:latin typeface="Courier New"/>
                <a:ea typeface="Courier New"/>
                <a:cs typeface="Courier New"/>
                <a:sym typeface="Courier New"/>
              </a:rPr>
            </a:br>
            <a:r>
              <a:rPr b="1" lang="en" sz="1200">
                <a:solidFill>
                  <a:srgbClr val="666666"/>
                </a:solidFill>
                <a:highlight>
                  <a:srgbClr val="EFEFEF"/>
                </a:highlight>
                <a:latin typeface="Courier New"/>
                <a:ea typeface="Courier New"/>
                <a:cs typeface="Courier New"/>
                <a:sym typeface="Courier New"/>
              </a:rPr>
              <a:t>                      {'ip': '192.0.2.1', 'netmask': '255.255.255.252'} ]</a:t>
            </a:r>
            <a:endParaRPr b="1" sz="1200">
              <a:solidFill>
                <a:srgbClr val="666666"/>
              </a:solidFill>
              <a:highlight>
                <a:srgbClr val="EFEFEF"/>
              </a:highlight>
              <a:latin typeface="Courier New"/>
              <a:ea typeface="Courier New"/>
              <a:cs typeface="Courier New"/>
              <a:sym typeface="Courier New"/>
            </a:endParaRPr>
          </a:p>
          <a:p>
            <a:pPr indent="-304800" lvl="2" marL="1371600" rtl="0" algn="l">
              <a:spcBef>
                <a:spcPts val="0"/>
              </a:spcBef>
              <a:spcAft>
                <a:spcPts val="0"/>
              </a:spcAft>
              <a:buClr>
                <a:srgbClr val="666666"/>
              </a:buClr>
              <a:buSzPts val="1200"/>
              <a:buFont typeface="Courier New"/>
              <a:buChar char="■"/>
            </a:pPr>
            <a:r>
              <a:rPr b="1" lang="en" sz="1200">
                <a:solidFill>
                  <a:srgbClr val="666666"/>
                </a:solidFill>
                <a:highlight>
                  <a:srgbClr val="EFEFEF"/>
                </a:highlight>
                <a:latin typeface="Courier New"/>
                <a:ea typeface="Courier New"/>
                <a:cs typeface="Courier New"/>
                <a:sym typeface="Courier New"/>
              </a:rPr>
              <a:t>print(type(multiple_addresses))</a:t>
            </a:r>
            <a:endParaRPr b="1" sz="1200">
              <a:solidFill>
                <a:srgbClr val="666666"/>
              </a:solidFill>
              <a:highlight>
                <a:srgbClr val="EFEFEF"/>
              </a:highlight>
              <a:latin typeface="Courier New"/>
              <a:ea typeface="Courier New"/>
              <a:cs typeface="Courier New"/>
              <a:sym typeface="Courier New"/>
            </a:endParaRPr>
          </a:p>
          <a:p>
            <a:pPr indent="-292100" lvl="2" marL="1371600" rtl="0" algn="l">
              <a:spcBef>
                <a:spcPts val="0"/>
              </a:spcBef>
              <a:spcAft>
                <a:spcPts val="0"/>
              </a:spcAft>
              <a:buClr>
                <a:srgbClr val="666666"/>
              </a:buClr>
              <a:buSzPts val="1000"/>
              <a:buFont typeface="Courier New"/>
              <a:buChar char="■"/>
            </a:pPr>
            <a:r>
              <a:rPr lang="en" sz="1200">
                <a:solidFill>
                  <a:srgbClr val="666666"/>
                </a:solidFill>
                <a:highlight>
                  <a:srgbClr val="EFEFEF"/>
                </a:highlight>
                <a:latin typeface="Courier New"/>
                <a:ea typeface="Courier New"/>
                <a:cs typeface="Courier New"/>
                <a:sym typeface="Courier New"/>
              </a:rPr>
              <a:t>Output: </a:t>
            </a:r>
            <a:r>
              <a:rPr b="1" lang="en" sz="1200">
                <a:solidFill>
                  <a:srgbClr val="666666"/>
                </a:solidFill>
                <a:highlight>
                  <a:srgbClr val="FFF2CC"/>
                </a:highlight>
                <a:latin typeface="Courier New"/>
                <a:ea typeface="Courier New"/>
                <a:cs typeface="Courier New"/>
                <a:sym typeface="Courier New"/>
              </a:rPr>
              <a:t>&lt;class 'list'&gt;</a:t>
            </a:r>
            <a:br>
              <a:rPr lang="en" sz="1000">
                <a:solidFill>
                  <a:srgbClr val="666666"/>
                </a:solidFill>
                <a:highlight>
                  <a:srgbClr val="FFFFFF"/>
                </a:highlight>
                <a:latin typeface="Courier New"/>
                <a:ea typeface="Courier New"/>
                <a:cs typeface="Courier New"/>
                <a:sym typeface="Courier New"/>
              </a:rPr>
            </a:br>
            <a:endParaRPr b="1" sz="1000">
              <a:solidFill>
                <a:srgbClr val="666666"/>
              </a:solidFill>
              <a:latin typeface="Courier New"/>
              <a:ea typeface="Courier New"/>
              <a:cs typeface="Courier New"/>
              <a:sym typeface="Courier New"/>
            </a:endParaRPr>
          </a:p>
          <a:p>
            <a:pPr indent="-317500" lvl="0" marL="457200" rtl="0" algn="l">
              <a:spcBef>
                <a:spcPts val="0"/>
              </a:spcBef>
              <a:spcAft>
                <a:spcPts val="0"/>
              </a:spcAft>
              <a:buClr>
                <a:srgbClr val="666666"/>
              </a:buClr>
              <a:buSzPts val="1400"/>
              <a:buChar char="●"/>
            </a:pPr>
            <a:r>
              <a:rPr lang="en">
                <a:solidFill>
                  <a:srgbClr val="666666"/>
                </a:solidFill>
                <a:highlight>
                  <a:srgbClr val="FFFF00"/>
                </a:highlight>
              </a:rPr>
              <a:t>Practice how to </a:t>
            </a:r>
            <a:r>
              <a:rPr b="1" lang="en">
                <a:solidFill>
                  <a:srgbClr val="666666"/>
                </a:solidFill>
                <a:highlight>
                  <a:srgbClr val="FFFF00"/>
                </a:highlight>
              </a:rPr>
              <a:t>select or filter </a:t>
            </a:r>
            <a:r>
              <a:rPr lang="en">
                <a:solidFill>
                  <a:srgbClr val="666666"/>
                </a:solidFill>
                <a:highlight>
                  <a:srgbClr val="FFFF00"/>
                </a:highlight>
              </a:rPr>
              <a:t>a data element</a:t>
            </a:r>
            <a:br>
              <a:rPr lang="en">
                <a:solidFill>
                  <a:srgbClr val="666666"/>
                </a:solidFill>
              </a:rPr>
            </a:br>
            <a:endParaRPr sz="1000">
              <a:solidFill>
                <a:srgbClr val="666666"/>
              </a:solidFill>
            </a:endParaRPr>
          </a:p>
          <a:p>
            <a:pPr indent="-317500" lvl="1" marL="914400" rtl="0" algn="l">
              <a:spcBef>
                <a:spcPts val="0"/>
              </a:spcBef>
              <a:spcAft>
                <a:spcPts val="0"/>
              </a:spcAft>
              <a:buClr>
                <a:srgbClr val="666666"/>
              </a:buClr>
              <a:buSzPts val="1400"/>
              <a:buFont typeface="Courier New"/>
              <a:buChar char="○"/>
            </a:pPr>
            <a:r>
              <a:rPr lang="en">
                <a:solidFill>
                  <a:srgbClr val="666666"/>
                </a:solidFill>
                <a:latin typeface="Courier New"/>
                <a:ea typeface="Courier New"/>
                <a:cs typeface="Courier New"/>
                <a:sym typeface="Courier New"/>
              </a:rPr>
              <a:t>print(ietf_ipv4</a:t>
            </a:r>
            <a:r>
              <a:rPr lang="en">
                <a:solidFill>
                  <a:srgbClr val="666666"/>
                </a:solidFill>
                <a:highlight>
                  <a:srgbClr val="FFF2CC"/>
                </a:highlight>
                <a:latin typeface="Courier New"/>
                <a:ea typeface="Courier New"/>
                <a:cs typeface="Courier New"/>
                <a:sym typeface="Courier New"/>
              </a:rPr>
              <a:t>['address']</a:t>
            </a:r>
            <a:r>
              <a:rPr b="1" lang="en">
                <a:solidFill>
                  <a:srgbClr val="666666"/>
                </a:solidFill>
                <a:highlight>
                  <a:srgbClr val="FFF2CC"/>
                </a:highlight>
                <a:latin typeface="Courier New"/>
                <a:ea typeface="Courier New"/>
                <a:cs typeface="Courier New"/>
                <a:sym typeface="Courier New"/>
              </a:rPr>
              <a:t>[0]</a:t>
            </a:r>
            <a:r>
              <a:rPr lang="en">
                <a:solidFill>
                  <a:srgbClr val="666666"/>
                </a:solidFill>
                <a:highlight>
                  <a:srgbClr val="FFF2CC"/>
                </a:highlight>
                <a:latin typeface="Courier New"/>
                <a:ea typeface="Courier New"/>
                <a:cs typeface="Courier New"/>
                <a:sym typeface="Courier New"/>
              </a:rPr>
              <a:t>['ip']</a:t>
            </a:r>
            <a:r>
              <a:rPr lang="en">
                <a:solidFill>
                  <a:srgbClr val="666666"/>
                </a:solidFill>
                <a:latin typeface="Courier New"/>
                <a:ea typeface="Courier New"/>
                <a:cs typeface="Courier New"/>
                <a:sym typeface="Courier New"/>
              </a:rPr>
              <a:t>) </a:t>
            </a:r>
            <a:r>
              <a:rPr i="1" lang="en" sz="1200">
                <a:solidFill>
                  <a:srgbClr val="666666"/>
                </a:solidFill>
                <a:latin typeface="Courier New"/>
                <a:ea typeface="Courier New"/>
                <a:cs typeface="Courier New"/>
                <a:sym typeface="Courier New"/>
              </a:rPr>
              <a:t>### first ip address selected</a:t>
            </a:r>
            <a:endParaRPr i="1" sz="1200">
              <a:solidFill>
                <a:srgbClr val="666666"/>
              </a:solidFill>
              <a:latin typeface="Courier New"/>
              <a:ea typeface="Courier New"/>
              <a:cs typeface="Courier New"/>
              <a:sym typeface="Courier New"/>
            </a:endParaRPr>
          </a:p>
          <a:p>
            <a:pPr indent="-317500" lvl="1" marL="914400" rtl="0" algn="l">
              <a:spcBef>
                <a:spcPts val="0"/>
              </a:spcBef>
              <a:spcAft>
                <a:spcPts val="0"/>
              </a:spcAft>
              <a:buClr>
                <a:srgbClr val="666666"/>
              </a:buClr>
              <a:buSzPts val="1400"/>
              <a:buFont typeface="Courier New"/>
              <a:buChar char="○"/>
            </a:pPr>
            <a:r>
              <a:rPr lang="en">
                <a:solidFill>
                  <a:srgbClr val="666666"/>
                </a:solidFill>
                <a:latin typeface="Courier New"/>
                <a:ea typeface="Courier New"/>
                <a:cs typeface="Courier New"/>
                <a:sym typeface="Courier New"/>
              </a:rPr>
              <a:t>Output: </a:t>
            </a:r>
            <a:r>
              <a:rPr b="1" lang="en">
                <a:solidFill>
                  <a:srgbClr val="666666"/>
                </a:solidFill>
                <a:latin typeface="Courier New"/>
                <a:ea typeface="Courier New"/>
                <a:cs typeface="Courier New"/>
                <a:sym typeface="Courier New"/>
              </a:rPr>
              <a:t>192.168.56.101</a:t>
            </a:r>
            <a:endParaRPr b="1">
              <a:solidFill>
                <a:srgbClr val="666666"/>
              </a:solidFill>
              <a:latin typeface="Courier New"/>
              <a:ea typeface="Courier New"/>
              <a:cs typeface="Courier New"/>
              <a:sym typeface="Courier New"/>
            </a:endParaRPr>
          </a:p>
          <a:p>
            <a:pPr indent="-317500" lvl="1" marL="914400" rtl="0" algn="l">
              <a:spcBef>
                <a:spcPts val="0"/>
              </a:spcBef>
              <a:spcAft>
                <a:spcPts val="0"/>
              </a:spcAft>
              <a:buClr>
                <a:srgbClr val="666666"/>
              </a:buClr>
              <a:buSzPts val="1400"/>
              <a:buChar char="○"/>
            </a:pPr>
            <a:r>
              <a:rPr lang="en">
                <a:solidFill>
                  <a:srgbClr val="666666"/>
                </a:solidFill>
              </a:rPr>
              <a:t>Use the </a:t>
            </a:r>
            <a:r>
              <a:rPr lang="en">
                <a:solidFill>
                  <a:srgbClr val="666666"/>
                </a:solidFill>
                <a:highlight>
                  <a:srgbClr val="FFF2CC"/>
                </a:highlight>
              </a:rPr>
              <a:t>keys() </a:t>
            </a:r>
            <a:r>
              <a:rPr lang="en">
                <a:solidFill>
                  <a:srgbClr val="666666"/>
                </a:solidFill>
              </a:rPr>
              <a:t>function to determine the keys used in the response</a:t>
            </a:r>
            <a:endParaRPr>
              <a:solidFill>
                <a:srgbClr val="666666"/>
              </a:solidFill>
            </a:endParaRPr>
          </a:p>
          <a:p>
            <a:pPr indent="0" lvl="0" marL="457200" rtl="0" algn="l">
              <a:spcBef>
                <a:spcPts val="0"/>
              </a:spcBef>
              <a:spcAft>
                <a:spcPts val="0"/>
              </a:spcAft>
              <a:buNone/>
            </a:pPr>
            <a:r>
              <a:t/>
            </a:r>
            <a:endParaRPr>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Tips for NetAcad Instructors and Students (2)</a:t>
            </a:r>
            <a:endParaRPr/>
          </a:p>
        </p:txBody>
      </p:sp>
      <p:sp>
        <p:nvSpPr>
          <p:cNvPr id="179" name="Google Shape;179;p25"/>
          <p:cNvSpPr txBox="1"/>
          <p:nvPr>
            <p:ph idx="1" type="body"/>
          </p:nvPr>
        </p:nvSpPr>
        <p:spPr>
          <a:xfrm>
            <a:off x="311700" y="1152475"/>
            <a:ext cx="8520600" cy="3625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n">
                <a:solidFill>
                  <a:srgbClr val="666666"/>
                </a:solidFill>
                <a:highlight>
                  <a:srgbClr val="FFFF00"/>
                </a:highlight>
              </a:rPr>
              <a:t>Practice how to </a:t>
            </a:r>
            <a:r>
              <a:rPr b="1" lang="en">
                <a:solidFill>
                  <a:srgbClr val="666666"/>
                </a:solidFill>
                <a:highlight>
                  <a:srgbClr val="FFFF00"/>
                </a:highlight>
              </a:rPr>
              <a:t>transform </a:t>
            </a:r>
            <a:r>
              <a:rPr lang="en">
                <a:solidFill>
                  <a:srgbClr val="666666"/>
                </a:solidFill>
                <a:highlight>
                  <a:srgbClr val="FFFF00"/>
                </a:highlight>
              </a:rPr>
              <a:t>data structures if necessary </a:t>
            </a:r>
            <a:endParaRPr>
              <a:solidFill>
                <a:srgbClr val="666666"/>
              </a:solidFill>
            </a:endParaRPr>
          </a:p>
          <a:p>
            <a:pPr indent="-317500" lvl="1" marL="914400" rtl="0" algn="l">
              <a:spcBef>
                <a:spcPts val="0"/>
              </a:spcBef>
              <a:spcAft>
                <a:spcPts val="0"/>
              </a:spcAft>
              <a:buClr>
                <a:srgbClr val="666666"/>
              </a:buClr>
              <a:buSzPts val="1400"/>
              <a:buFont typeface="Courier New"/>
              <a:buChar char="○"/>
            </a:pPr>
            <a:r>
              <a:rPr lang="en">
                <a:solidFill>
                  <a:srgbClr val="666666"/>
                </a:solidFill>
                <a:latin typeface="Courier New"/>
                <a:ea typeface="Courier New"/>
                <a:cs typeface="Courier New"/>
                <a:sym typeface="Courier New"/>
              </a:rPr>
              <a:t>json.</a:t>
            </a:r>
            <a:r>
              <a:rPr b="1" lang="en">
                <a:solidFill>
                  <a:srgbClr val="666666"/>
                </a:solidFill>
                <a:highlight>
                  <a:srgbClr val="FFF2CC"/>
                </a:highlight>
                <a:latin typeface="Courier New"/>
                <a:ea typeface="Courier New"/>
                <a:cs typeface="Courier New"/>
                <a:sym typeface="Courier New"/>
              </a:rPr>
              <a:t>dumps</a:t>
            </a:r>
            <a:endParaRPr b="1">
              <a:solidFill>
                <a:srgbClr val="666666"/>
              </a:solidFill>
              <a:highlight>
                <a:srgbClr val="FFF2CC"/>
              </a:highlight>
              <a:latin typeface="Courier New"/>
              <a:ea typeface="Courier New"/>
              <a:cs typeface="Courier New"/>
              <a:sym typeface="Courier New"/>
            </a:endParaRPr>
          </a:p>
          <a:p>
            <a:pPr indent="-317500" lvl="1" marL="914400" rtl="0" algn="l">
              <a:spcBef>
                <a:spcPts val="0"/>
              </a:spcBef>
              <a:spcAft>
                <a:spcPts val="0"/>
              </a:spcAft>
              <a:buClr>
                <a:srgbClr val="666666"/>
              </a:buClr>
              <a:buSzPts val="1400"/>
              <a:buFont typeface="Courier New"/>
              <a:buChar char="○"/>
            </a:pPr>
            <a:r>
              <a:rPr lang="en">
                <a:solidFill>
                  <a:srgbClr val="666666"/>
                </a:solidFill>
                <a:latin typeface="Courier New"/>
                <a:ea typeface="Courier New"/>
                <a:cs typeface="Courier New"/>
                <a:sym typeface="Courier New"/>
              </a:rPr>
              <a:t>json.</a:t>
            </a:r>
            <a:r>
              <a:rPr b="1" lang="en">
                <a:solidFill>
                  <a:srgbClr val="666666"/>
                </a:solidFill>
                <a:highlight>
                  <a:srgbClr val="FFF2CC"/>
                </a:highlight>
                <a:latin typeface="Courier New"/>
                <a:ea typeface="Courier New"/>
                <a:cs typeface="Courier New"/>
                <a:sym typeface="Courier New"/>
              </a:rPr>
              <a:t>loads</a:t>
            </a:r>
            <a:br>
              <a:rPr lang="en">
                <a:solidFill>
                  <a:srgbClr val="666666"/>
                </a:solidFill>
                <a:latin typeface="Courier New"/>
                <a:ea typeface="Courier New"/>
                <a:cs typeface="Courier New"/>
                <a:sym typeface="Courier New"/>
              </a:rPr>
            </a:br>
            <a:endParaRPr sz="1000">
              <a:solidFill>
                <a:srgbClr val="666666"/>
              </a:solidFill>
              <a:latin typeface="Courier New"/>
              <a:ea typeface="Courier New"/>
              <a:cs typeface="Courier New"/>
              <a:sym typeface="Courier New"/>
            </a:endParaRPr>
          </a:p>
          <a:p>
            <a:pPr indent="-317500" lvl="0" marL="457200" rtl="0" algn="l">
              <a:spcBef>
                <a:spcPts val="0"/>
              </a:spcBef>
              <a:spcAft>
                <a:spcPts val="0"/>
              </a:spcAft>
              <a:buClr>
                <a:srgbClr val="666666"/>
              </a:buClr>
              <a:buSzPts val="1400"/>
              <a:buChar char="●"/>
            </a:pPr>
            <a:r>
              <a:rPr lang="en">
                <a:solidFill>
                  <a:srgbClr val="666666"/>
                </a:solidFill>
                <a:highlight>
                  <a:srgbClr val="FFFF00"/>
                </a:highlight>
              </a:rPr>
              <a:t>Only </a:t>
            </a:r>
            <a:r>
              <a:rPr b="1" lang="en">
                <a:solidFill>
                  <a:srgbClr val="666666"/>
                </a:solidFill>
                <a:highlight>
                  <a:srgbClr val="FFFF00"/>
                </a:highlight>
              </a:rPr>
              <a:t>hands-on practice </a:t>
            </a:r>
            <a:r>
              <a:rPr lang="en">
                <a:solidFill>
                  <a:srgbClr val="666666"/>
                </a:solidFill>
                <a:highlight>
                  <a:srgbClr val="FFFF00"/>
                </a:highlight>
              </a:rPr>
              <a:t>helps to grasp the rules and procedures</a:t>
            </a:r>
            <a:r>
              <a:rPr lang="en">
                <a:solidFill>
                  <a:srgbClr val="666666"/>
                </a:solidFill>
                <a:highlight>
                  <a:srgbClr val="FFFFFF"/>
                </a:highlight>
              </a:rPr>
              <a:t>  </a:t>
            </a:r>
            <a:endParaRPr>
              <a:solidFill>
                <a:srgbClr val="666666"/>
              </a:solidFill>
              <a:highlight>
                <a:srgbClr val="FFFFFF"/>
              </a:highlight>
            </a:endParaRPr>
          </a:p>
          <a:p>
            <a:pPr indent="-317500" lvl="1" marL="914400" rtl="0" algn="l">
              <a:spcBef>
                <a:spcPts val="0"/>
              </a:spcBef>
              <a:spcAft>
                <a:spcPts val="0"/>
              </a:spcAft>
              <a:buClr>
                <a:srgbClr val="666666"/>
              </a:buClr>
              <a:buSzPts val="1400"/>
              <a:buChar char="○"/>
            </a:pPr>
            <a:r>
              <a:rPr lang="en">
                <a:solidFill>
                  <a:srgbClr val="666666"/>
                </a:solidFill>
                <a:highlight>
                  <a:srgbClr val="FFFFFF"/>
                </a:highlight>
              </a:rPr>
              <a:t>Experiment with the code</a:t>
            </a:r>
            <a:br>
              <a:rPr lang="en">
                <a:solidFill>
                  <a:srgbClr val="666666"/>
                </a:solidFill>
                <a:highlight>
                  <a:srgbClr val="FFFFFF"/>
                </a:highlight>
              </a:rPr>
            </a:br>
            <a:endParaRPr>
              <a:solidFill>
                <a:srgbClr val="666666"/>
              </a:solidFill>
              <a:highlight>
                <a:srgbClr val="FFFFFF"/>
              </a:highlight>
            </a:endParaRPr>
          </a:p>
          <a:p>
            <a:pPr indent="-317500" lvl="0" marL="457200" rtl="0" algn="l">
              <a:spcBef>
                <a:spcPts val="0"/>
              </a:spcBef>
              <a:spcAft>
                <a:spcPts val="0"/>
              </a:spcAft>
              <a:buClr>
                <a:srgbClr val="666666"/>
              </a:buClr>
              <a:buSzPts val="1400"/>
              <a:buChar char="●"/>
            </a:pPr>
            <a:r>
              <a:rPr b="1" lang="en">
                <a:solidFill>
                  <a:srgbClr val="666666"/>
                </a:solidFill>
                <a:highlight>
                  <a:srgbClr val="FFFF00"/>
                </a:highlight>
              </a:rPr>
              <a:t>Don’t reinvent the wheel</a:t>
            </a:r>
            <a:r>
              <a:rPr lang="en">
                <a:solidFill>
                  <a:srgbClr val="666666"/>
                </a:solidFill>
                <a:highlight>
                  <a:srgbClr val="FFFF00"/>
                </a:highlight>
              </a:rPr>
              <a:t>, don’t program from scratch</a:t>
            </a:r>
            <a:endParaRPr>
              <a:solidFill>
                <a:srgbClr val="666666"/>
              </a:solidFill>
              <a:highlight>
                <a:srgbClr val="FFFF00"/>
              </a:highlight>
            </a:endParaRPr>
          </a:p>
          <a:p>
            <a:pPr indent="-330200" lvl="1" marL="914400" rtl="0" algn="l">
              <a:spcBef>
                <a:spcPts val="0"/>
              </a:spcBef>
              <a:spcAft>
                <a:spcPts val="0"/>
              </a:spcAft>
              <a:buClr>
                <a:srgbClr val="666666"/>
              </a:buClr>
              <a:buSzPts val="1600"/>
              <a:buChar char="○"/>
            </a:pPr>
            <a:r>
              <a:rPr lang="en" sz="1600">
                <a:solidFill>
                  <a:srgbClr val="666666"/>
                </a:solidFill>
                <a:highlight>
                  <a:srgbClr val="EFEFEF"/>
                </a:highlight>
              </a:rPr>
              <a:t>Import the necessary libaries in your Python scripts</a:t>
            </a:r>
            <a:endParaRPr sz="1600">
              <a:solidFill>
                <a:srgbClr val="666666"/>
              </a:solidFill>
              <a:highlight>
                <a:srgbClr val="EFEFEF"/>
              </a:highlight>
            </a:endParaRPr>
          </a:p>
          <a:p>
            <a:pPr indent="-304800" lvl="2" marL="1371600" rtl="0" algn="l">
              <a:spcBef>
                <a:spcPts val="0"/>
              </a:spcBef>
              <a:spcAft>
                <a:spcPts val="0"/>
              </a:spcAft>
              <a:buClr>
                <a:srgbClr val="666666"/>
              </a:buClr>
              <a:buSzPts val="1200"/>
              <a:buFont typeface="Courier New"/>
              <a:buChar char="■"/>
            </a:pPr>
            <a:r>
              <a:rPr lang="en" sz="1200">
                <a:solidFill>
                  <a:srgbClr val="666666"/>
                </a:solidFill>
                <a:highlight>
                  <a:srgbClr val="FFF2CC"/>
                </a:highlight>
                <a:latin typeface="Courier New"/>
                <a:ea typeface="Courier New"/>
                <a:cs typeface="Courier New"/>
                <a:sym typeface="Courier New"/>
              </a:rPr>
              <a:t>import </a:t>
            </a:r>
            <a:r>
              <a:rPr b="1" lang="en" sz="1200">
                <a:solidFill>
                  <a:srgbClr val="666666"/>
                </a:solidFill>
                <a:highlight>
                  <a:srgbClr val="FFF2CC"/>
                </a:highlight>
                <a:latin typeface="Courier New"/>
                <a:ea typeface="Courier New"/>
                <a:cs typeface="Courier New"/>
                <a:sym typeface="Courier New"/>
              </a:rPr>
              <a:t>requests</a:t>
            </a:r>
            <a:endParaRPr b="1" sz="1200">
              <a:solidFill>
                <a:srgbClr val="666666"/>
              </a:solidFill>
              <a:highlight>
                <a:srgbClr val="FFF2CC"/>
              </a:highlight>
              <a:latin typeface="Courier New"/>
              <a:ea typeface="Courier New"/>
              <a:cs typeface="Courier New"/>
              <a:sym typeface="Courier New"/>
            </a:endParaRPr>
          </a:p>
          <a:p>
            <a:pPr indent="-304800" lvl="2" marL="1371600" rtl="0" algn="l">
              <a:spcBef>
                <a:spcPts val="0"/>
              </a:spcBef>
              <a:spcAft>
                <a:spcPts val="0"/>
              </a:spcAft>
              <a:buClr>
                <a:srgbClr val="666666"/>
              </a:buClr>
              <a:buSzPts val="1200"/>
              <a:buFont typeface="Courier New"/>
              <a:buChar char="■"/>
            </a:pPr>
            <a:r>
              <a:rPr lang="en" sz="1200">
                <a:solidFill>
                  <a:srgbClr val="666666"/>
                </a:solidFill>
                <a:highlight>
                  <a:srgbClr val="FFF2CC"/>
                </a:highlight>
                <a:latin typeface="Courier New"/>
                <a:ea typeface="Courier New"/>
                <a:cs typeface="Courier New"/>
                <a:sym typeface="Courier New"/>
              </a:rPr>
              <a:t>import </a:t>
            </a:r>
            <a:r>
              <a:rPr b="1" lang="en" sz="1200">
                <a:solidFill>
                  <a:srgbClr val="666666"/>
                </a:solidFill>
                <a:highlight>
                  <a:srgbClr val="FFF2CC"/>
                </a:highlight>
                <a:latin typeface="Courier New"/>
                <a:ea typeface="Courier New"/>
                <a:cs typeface="Courier New"/>
                <a:sym typeface="Courier New"/>
              </a:rPr>
              <a:t>json</a:t>
            </a:r>
            <a:br>
              <a:rPr b="1" lang="en" sz="1200">
                <a:solidFill>
                  <a:srgbClr val="666666"/>
                </a:solidFill>
                <a:highlight>
                  <a:srgbClr val="FFF2CC"/>
                </a:highlight>
                <a:latin typeface="Courier New"/>
                <a:ea typeface="Courier New"/>
                <a:cs typeface="Courier New"/>
                <a:sym typeface="Courier New"/>
              </a:rPr>
            </a:br>
            <a:endParaRPr b="1" sz="1200">
              <a:solidFill>
                <a:srgbClr val="666666"/>
              </a:solidFill>
              <a:highlight>
                <a:srgbClr val="FFFFFF"/>
              </a:highlight>
              <a:latin typeface="Courier New"/>
              <a:ea typeface="Courier New"/>
              <a:cs typeface="Courier New"/>
              <a:sym typeface="Courier New"/>
            </a:endParaRPr>
          </a:p>
          <a:p>
            <a:pPr indent="-330200" lvl="1" marL="914400" rtl="0" algn="l">
              <a:spcBef>
                <a:spcPts val="0"/>
              </a:spcBef>
              <a:spcAft>
                <a:spcPts val="0"/>
              </a:spcAft>
              <a:buClr>
                <a:srgbClr val="666666"/>
              </a:buClr>
              <a:buSzPts val="1600"/>
              <a:buChar char="○"/>
            </a:pPr>
            <a:r>
              <a:rPr lang="en" sz="1600">
                <a:solidFill>
                  <a:srgbClr val="666666"/>
                </a:solidFill>
                <a:highlight>
                  <a:srgbClr val="EFEFEF"/>
                </a:highlight>
              </a:rPr>
              <a:t>Learn from example scripts</a:t>
            </a:r>
            <a:endParaRPr>
              <a:solidFill>
                <a:srgbClr val="666666"/>
              </a:solidFill>
              <a:highlight>
                <a:srgbClr val="FFFFFF"/>
              </a:highlight>
            </a:endParaRPr>
          </a:p>
          <a:p>
            <a:pPr indent="0" lvl="0" marL="457200" rtl="0" algn="l">
              <a:spcBef>
                <a:spcPts val="0"/>
              </a:spcBef>
              <a:spcAft>
                <a:spcPts val="0"/>
              </a:spcAft>
              <a:buNone/>
            </a:pPr>
            <a:r>
              <a:t/>
            </a:r>
            <a:endParaRPr>
              <a:solidFill>
                <a:srgbClr val="666666"/>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Data Types &amp; Data Conversion</a:t>
            </a:r>
            <a:endParaRPr/>
          </a:p>
        </p:txBody>
      </p:sp>
      <p:sp>
        <p:nvSpPr>
          <p:cNvPr id="185" name="Google Shape;185;p26"/>
          <p:cNvSpPr txBox="1"/>
          <p:nvPr>
            <p:ph idx="1" type="body"/>
          </p:nvPr>
        </p:nvSpPr>
        <p:spPr>
          <a:xfrm>
            <a:off x="311700" y="1152475"/>
            <a:ext cx="8716800" cy="378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following elements are necessary to grasp for this workshop:</a:t>
            </a:r>
            <a:endParaRPr/>
          </a:p>
          <a:p>
            <a:pPr indent="-317500" lvl="0" marL="457200" rtl="0" algn="l">
              <a:spcBef>
                <a:spcPts val="0"/>
              </a:spcBef>
              <a:spcAft>
                <a:spcPts val="0"/>
              </a:spcAft>
              <a:buSzPts val="1400"/>
              <a:buChar char="●"/>
            </a:pPr>
            <a:r>
              <a:rPr lang="en">
                <a:highlight>
                  <a:srgbClr val="FFFF00"/>
                </a:highlight>
              </a:rPr>
              <a:t>data type</a:t>
            </a:r>
            <a:endParaRPr>
              <a:highlight>
                <a:srgbClr val="FFFF00"/>
              </a:highlight>
            </a:endParaRPr>
          </a:p>
          <a:p>
            <a:pPr indent="-317500" lvl="1" marL="914400" rtl="0" algn="l">
              <a:spcBef>
                <a:spcPts val="0"/>
              </a:spcBef>
              <a:spcAft>
                <a:spcPts val="0"/>
              </a:spcAft>
              <a:buSzPts val="1400"/>
              <a:buChar char="○"/>
            </a:pPr>
            <a:r>
              <a:rPr lang="en"/>
              <a:t>str, int, </a:t>
            </a:r>
            <a:r>
              <a:rPr lang="en"/>
              <a:t>boolean, </a:t>
            </a:r>
            <a:r>
              <a:rPr lang="en"/>
              <a:t>dict, list and many more …</a:t>
            </a:r>
            <a:endParaRPr/>
          </a:p>
          <a:p>
            <a:pPr indent="-317500" lvl="1" marL="914400" rtl="0" algn="l">
              <a:spcBef>
                <a:spcPts val="0"/>
              </a:spcBef>
              <a:spcAft>
                <a:spcPts val="0"/>
              </a:spcAft>
              <a:buSzPts val="1400"/>
              <a:buChar char="○"/>
            </a:pPr>
            <a:r>
              <a:rPr lang="en">
                <a:highlight>
                  <a:srgbClr val="FFF2CC"/>
                </a:highlight>
              </a:rPr>
              <a:t>JSON =  dict + list</a:t>
            </a:r>
            <a:endParaRPr>
              <a:highlight>
                <a:srgbClr val="FFF2CC"/>
              </a:highlight>
            </a:endParaRPr>
          </a:p>
          <a:p>
            <a:pPr indent="-317500" lvl="0" marL="457200" rtl="0" algn="l">
              <a:spcBef>
                <a:spcPts val="0"/>
              </a:spcBef>
              <a:spcAft>
                <a:spcPts val="0"/>
              </a:spcAft>
              <a:buSzPts val="1400"/>
              <a:buChar char="●"/>
            </a:pPr>
            <a:r>
              <a:rPr lang="en">
                <a:highlight>
                  <a:srgbClr val="FFFF00"/>
                </a:highlight>
              </a:rPr>
              <a:t>dictionary:</a:t>
            </a:r>
            <a:r>
              <a:rPr lang="en"/>
              <a:t> keys and values</a:t>
            </a:r>
            <a:endParaRPr/>
          </a:p>
          <a:p>
            <a:pPr indent="-317500" lvl="1" marL="914400" rtl="0" algn="l">
              <a:spcBef>
                <a:spcPts val="0"/>
              </a:spcBef>
              <a:spcAft>
                <a:spcPts val="0"/>
              </a:spcAft>
              <a:buSzPts val="1400"/>
              <a:buChar char="○"/>
            </a:pPr>
            <a:r>
              <a:rPr lang="en">
                <a:latin typeface="Courier New"/>
                <a:ea typeface="Courier New"/>
                <a:cs typeface="Courier New"/>
                <a:sym typeface="Courier New"/>
              </a:rPr>
              <a:t>{'hostname': 'CSR1kv'} </a:t>
            </a:r>
            <a:endParaRPr>
              <a:latin typeface="Courier New"/>
              <a:ea typeface="Courier New"/>
              <a:cs typeface="Courier New"/>
              <a:sym typeface="Courier New"/>
            </a:endParaRPr>
          </a:p>
          <a:p>
            <a:pPr indent="-317500" lvl="1" marL="914400" rtl="0" algn="l">
              <a:spcBef>
                <a:spcPts val="0"/>
              </a:spcBef>
              <a:spcAft>
                <a:spcPts val="0"/>
              </a:spcAft>
              <a:buSzPts val="1400"/>
              <a:buChar char="○"/>
            </a:pPr>
            <a:r>
              <a:rPr lang="en">
                <a:latin typeface="Courier New"/>
                <a:ea typeface="Courier New"/>
                <a:cs typeface="Courier New"/>
                <a:sym typeface="Courier New"/>
              </a:rPr>
              <a:t>{'ip address': '192.168.56.100'}</a:t>
            </a:r>
            <a:endParaRPr>
              <a:latin typeface="Courier New"/>
              <a:ea typeface="Courier New"/>
              <a:cs typeface="Courier New"/>
              <a:sym typeface="Courier New"/>
            </a:endParaRPr>
          </a:p>
          <a:p>
            <a:pPr indent="-317500" lvl="0" marL="457200" rtl="0" algn="l">
              <a:spcBef>
                <a:spcPts val="0"/>
              </a:spcBef>
              <a:spcAft>
                <a:spcPts val="0"/>
              </a:spcAft>
              <a:buSzPts val="1400"/>
              <a:buChar char="●"/>
            </a:pPr>
            <a:r>
              <a:rPr lang="en">
                <a:highlight>
                  <a:srgbClr val="FFFF00"/>
                </a:highlight>
              </a:rPr>
              <a:t>list</a:t>
            </a:r>
            <a:r>
              <a:rPr lang="en">
                <a:highlight>
                  <a:srgbClr val="FFFFFF"/>
                </a:highlight>
              </a:rPr>
              <a:t> </a:t>
            </a:r>
            <a:endParaRPr>
              <a:highlight>
                <a:srgbClr val="FFFFFF"/>
              </a:highlight>
            </a:endParaRPr>
          </a:p>
          <a:p>
            <a:pPr indent="-317500" lvl="1" marL="914400" rtl="0" algn="l">
              <a:spcBef>
                <a:spcPts val="0"/>
              </a:spcBef>
              <a:spcAft>
                <a:spcPts val="0"/>
              </a:spcAft>
              <a:buSzPts val="1400"/>
              <a:buChar char="○"/>
            </a:pPr>
            <a:r>
              <a:rPr lang="en" sz="1200">
                <a:highlight>
                  <a:srgbClr val="FFFFFF"/>
                </a:highlight>
                <a:latin typeface="Courier New"/>
                <a:ea typeface="Courier New"/>
                <a:cs typeface="Courier New"/>
                <a:sym typeface="Courier New"/>
              </a:rPr>
              <a:t>['name', 'description', 'type', 'enabled', 'ietf-ip:ipv4', 'ietf-ip:ipv6']</a:t>
            </a:r>
            <a:endParaRPr sz="1200">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n">
                <a:highlight>
                  <a:srgbClr val="FFFF00"/>
                </a:highlight>
              </a:rPr>
              <a:t>import json</a:t>
            </a:r>
            <a:endParaRPr>
              <a:highlight>
                <a:srgbClr val="FFFF00"/>
              </a:highlight>
            </a:endParaRPr>
          </a:p>
          <a:p>
            <a:pPr indent="-317500" lvl="2" marL="1371600" rtl="0" algn="l">
              <a:spcBef>
                <a:spcPts val="0"/>
              </a:spcBef>
              <a:spcAft>
                <a:spcPts val="0"/>
              </a:spcAft>
              <a:buSzPts val="1400"/>
              <a:buFont typeface="Courier New"/>
              <a:buChar char="■"/>
            </a:pPr>
            <a:r>
              <a:rPr b="1" lang="en">
                <a:latin typeface="Courier New"/>
                <a:ea typeface="Courier New"/>
                <a:cs typeface="Courier New"/>
                <a:sym typeface="Courier New"/>
              </a:rPr>
              <a:t>Convert to dict</a:t>
            </a:r>
            <a:r>
              <a:rPr lang="en">
                <a:latin typeface="Courier New"/>
                <a:ea typeface="Courier New"/>
                <a:cs typeface="Courier New"/>
                <a:sym typeface="Courier New"/>
              </a:rPr>
              <a:t>: </a:t>
            </a:r>
            <a:r>
              <a:rPr lang="en">
                <a:highlight>
                  <a:srgbClr val="FFF2CC"/>
                </a:highlight>
                <a:latin typeface="Courier New"/>
                <a:ea typeface="Courier New"/>
                <a:cs typeface="Courier New"/>
                <a:sym typeface="Courier New"/>
              </a:rPr>
              <a:t>json.</a:t>
            </a:r>
            <a:r>
              <a:rPr b="1" lang="en">
                <a:highlight>
                  <a:srgbClr val="FFF2CC"/>
                </a:highlight>
                <a:latin typeface="Courier New"/>
                <a:ea typeface="Courier New"/>
                <a:cs typeface="Courier New"/>
                <a:sym typeface="Courier New"/>
              </a:rPr>
              <a:t>loads</a:t>
            </a:r>
            <a:endParaRPr b="1">
              <a:highlight>
                <a:srgbClr val="FFF2CC"/>
              </a:highlight>
              <a:latin typeface="Courier New"/>
              <a:ea typeface="Courier New"/>
              <a:cs typeface="Courier New"/>
              <a:sym typeface="Courier New"/>
            </a:endParaRPr>
          </a:p>
          <a:p>
            <a:pPr indent="-317500" lvl="2" marL="1371600" rtl="0" algn="l">
              <a:spcBef>
                <a:spcPts val="0"/>
              </a:spcBef>
              <a:spcAft>
                <a:spcPts val="0"/>
              </a:spcAft>
              <a:buSzPts val="1400"/>
              <a:buFont typeface="Courier New"/>
              <a:buChar char="■"/>
            </a:pPr>
            <a:r>
              <a:rPr b="1" lang="en">
                <a:latin typeface="Courier New"/>
                <a:ea typeface="Courier New"/>
                <a:cs typeface="Courier New"/>
                <a:sym typeface="Courier New"/>
              </a:rPr>
              <a:t>Convert to json</a:t>
            </a:r>
            <a:r>
              <a:rPr lang="en">
                <a:latin typeface="Courier New"/>
                <a:ea typeface="Courier New"/>
                <a:cs typeface="Courier New"/>
                <a:sym typeface="Courier New"/>
              </a:rPr>
              <a:t> (serialization): </a:t>
            </a:r>
            <a:r>
              <a:rPr lang="en">
                <a:highlight>
                  <a:srgbClr val="FFF2CC"/>
                </a:highlight>
                <a:latin typeface="Courier New"/>
                <a:ea typeface="Courier New"/>
                <a:cs typeface="Courier New"/>
                <a:sym typeface="Courier New"/>
              </a:rPr>
              <a:t>json.</a:t>
            </a:r>
            <a:r>
              <a:rPr b="1" lang="en">
                <a:highlight>
                  <a:srgbClr val="FFF2CC"/>
                </a:highlight>
                <a:latin typeface="Courier New"/>
                <a:ea typeface="Courier New"/>
                <a:cs typeface="Courier New"/>
                <a:sym typeface="Courier New"/>
              </a:rPr>
              <a:t>dumps</a:t>
            </a:r>
            <a:endParaRPr b="1">
              <a:highlight>
                <a:srgbClr val="FFF2CC"/>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a:t>
            </a:r>
            <a:r>
              <a:rPr lang="en"/>
              <a:t> A - </a:t>
            </a:r>
            <a:r>
              <a:rPr lang="en"/>
              <a:t>Managing IP Addresses with Python</a:t>
            </a:r>
            <a:endParaRPr/>
          </a:p>
        </p:txBody>
      </p:sp>
      <p:sp>
        <p:nvSpPr>
          <p:cNvPr id="191" name="Google Shape;191;p27"/>
          <p:cNvSpPr txBox="1"/>
          <p:nvPr>
            <p:ph idx="1" type="body"/>
          </p:nvPr>
        </p:nvSpPr>
        <p:spPr>
          <a:xfrm>
            <a:off x="311700" y="1152475"/>
            <a:ext cx="8520600" cy="38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highlight>
                  <a:srgbClr val="FFFFFF"/>
                </a:highlight>
              </a:rPr>
              <a:t>Python Data Structures for IP Addresses and Subnet Masks</a:t>
            </a:r>
            <a:endParaRPr b="1">
              <a:highlight>
                <a:srgbClr val="FFFFFF"/>
              </a:highlight>
            </a:endParaRPr>
          </a:p>
          <a:p>
            <a:pPr indent="0" lvl="0" marL="0" rtl="0" algn="l">
              <a:spcBef>
                <a:spcPts val="0"/>
              </a:spcBef>
              <a:spcAft>
                <a:spcPts val="0"/>
              </a:spcAft>
              <a:buClr>
                <a:schemeClr val="dk1"/>
              </a:buClr>
              <a:buSzPts val="1100"/>
              <a:buFont typeface="Arial"/>
              <a:buNone/>
            </a:pPr>
            <a:r>
              <a:t/>
            </a:r>
            <a:endParaRPr b="1" sz="1100">
              <a:solidFill>
                <a:srgbClr val="0000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400">
                <a:solidFill>
                  <a:srgbClr val="666666"/>
                </a:solidFill>
                <a:highlight>
                  <a:srgbClr val="FFFF00"/>
                </a:highlight>
                <a:latin typeface="Courier New"/>
                <a:ea typeface="Courier New"/>
                <a:cs typeface="Courier New"/>
                <a:sym typeface="Courier New"/>
              </a:rPr>
              <a:t>Data Structures</a:t>
            </a:r>
            <a:endParaRPr b="1" sz="1400">
              <a:solidFill>
                <a:srgbClr val="666666"/>
              </a:solidFill>
              <a:highlight>
                <a:srgbClr val="FFFF00"/>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FFF2CC"/>
                </a:highlight>
                <a:latin typeface="Courier New"/>
                <a:ea typeface="Courier New"/>
                <a:cs typeface="Courier New"/>
                <a:sym typeface="Courier New"/>
              </a:rPr>
              <a:t>single_address</a:t>
            </a:r>
            <a:r>
              <a:rPr b="1" lang="en" sz="1100">
                <a:solidFill>
                  <a:srgbClr val="666666"/>
                </a:solidFill>
                <a:highlight>
                  <a:srgbClr val="EFEFEF"/>
                </a:highlight>
                <a:latin typeface="Courier New"/>
                <a:ea typeface="Courier New"/>
                <a:cs typeface="Courier New"/>
                <a:sym typeface="Courier New"/>
              </a:rPr>
              <a:t>     =  {'ip': '192.168.56.101', 'netmask': '255.255.255.0'}</a:t>
            </a:r>
            <a:endParaRPr b="1" sz="1100">
              <a:solidFill>
                <a:srgbClr val="666666"/>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D9EAD3"/>
                </a:highlight>
                <a:latin typeface="Courier New"/>
                <a:ea typeface="Courier New"/>
                <a:cs typeface="Courier New"/>
                <a:sym typeface="Courier New"/>
              </a:rPr>
              <a:t>multiple_addresses</a:t>
            </a:r>
            <a:r>
              <a:rPr b="1" lang="en" sz="1100">
                <a:solidFill>
                  <a:srgbClr val="666666"/>
                </a:solidFill>
                <a:highlight>
                  <a:srgbClr val="EFEFEF"/>
                </a:highlight>
                <a:latin typeface="Courier New"/>
                <a:ea typeface="Courier New"/>
                <a:cs typeface="Courier New"/>
                <a:sym typeface="Courier New"/>
              </a:rPr>
              <a:t> = [{'ip': '192.168.56.101', 'netmask': '255.255.255.0'},</a:t>
            </a:r>
            <a:endParaRPr b="1" sz="1100">
              <a:solidFill>
                <a:srgbClr val="666666"/>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EFEFEF"/>
                </a:highlight>
                <a:latin typeface="Courier New"/>
                <a:ea typeface="Courier New"/>
                <a:cs typeface="Courier New"/>
                <a:sym typeface="Courier New"/>
              </a:rPr>
              <a:t>                      {'ip': '192.0.2.1', 'netmask': '255.255.255.252'} ]</a:t>
            </a:r>
            <a:endParaRPr b="1" sz="1100">
              <a:solidFill>
                <a:srgbClr val="666666"/>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F4CCCC"/>
                </a:highlight>
                <a:latin typeface="Courier New"/>
                <a:ea typeface="Courier New"/>
                <a:cs typeface="Courier New"/>
                <a:sym typeface="Courier New"/>
              </a:rPr>
              <a:t>ietf_ipv4</a:t>
            </a:r>
            <a:r>
              <a:rPr b="1" lang="en" sz="1100">
                <a:solidFill>
                  <a:srgbClr val="666666"/>
                </a:solidFill>
                <a:highlight>
                  <a:srgbClr val="EFEFEF"/>
                </a:highlight>
                <a:latin typeface="Courier New"/>
                <a:ea typeface="Courier New"/>
                <a:cs typeface="Courier New"/>
                <a:sym typeface="Courier New"/>
              </a:rPr>
              <a:t>          =  {'address': [{'ip': '192.168.56.101', 'netmask': '255.255.255.0'}]}</a:t>
            </a:r>
            <a:endParaRPr b="1" sz="1100">
              <a:solidFill>
                <a:srgbClr val="666666"/>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100">
              <a:solidFill>
                <a:srgbClr val="666666"/>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400">
                <a:solidFill>
                  <a:srgbClr val="666666"/>
                </a:solidFill>
                <a:highlight>
                  <a:srgbClr val="FFFFFF"/>
                </a:highlight>
                <a:latin typeface="Courier New"/>
                <a:ea typeface="Courier New"/>
                <a:cs typeface="Courier New"/>
                <a:sym typeface="Courier New"/>
              </a:rPr>
              <a:t>Recognize Data Type</a:t>
            </a:r>
            <a:endParaRPr b="1" sz="1400">
              <a:solidFill>
                <a:srgbClr val="666666"/>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FFF2CC"/>
                </a:highlight>
                <a:latin typeface="Courier New"/>
                <a:ea typeface="Courier New"/>
                <a:cs typeface="Courier New"/>
                <a:sym typeface="Courier New"/>
              </a:rPr>
              <a:t>print(type(single_address))</a:t>
            </a:r>
            <a:endParaRPr b="1" sz="1100">
              <a:solidFill>
                <a:srgbClr val="666666"/>
              </a:solidFill>
              <a:highlight>
                <a:srgbClr val="FFF2CC"/>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FFFF00"/>
                </a:highlight>
                <a:latin typeface="Courier New"/>
                <a:ea typeface="Courier New"/>
                <a:cs typeface="Courier New"/>
                <a:sym typeface="Courier New"/>
              </a:rPr>
              <a:t>&lt;class 'dict'&gt;</a:t>
            </a:r>
            <a:endParaRPr b="1" sz="1100">
              <a:solidFill>
                <a:srgbClr val="666666"/>
              </a:solidFill>
              <a:highlight>
                <a:srgbClr val="FFF2CC"/>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D9EAD3"/>
                </a:highlight>
                <a:latin typeface="Courier New"/>
                <a:ea typeface="Courier New"/>
                <a:cs typeface="Courier New"/>
                <a:sym typeface="Courier New"/>
              </a:rPr>
              <a:t>print(type(multiple_addresses))</a:t>
            </a:r>
            <a:endParaRPr b="1" sz="1100">
              <a:solidFill>
                <a:srgbClr val="666666"/>
              </a:solidFill>
              <a:highlight>
                <a:srgbClr val="D9EAD3"/>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FFFF00"/>
                </a:highlight>
                <a:latin typeface="Courier New"/>
                <a:ea typeface="Courier New"/>
                <a:cs typeface="Courier New"/>
                <a:sym typeface="Courier New"/>
              </a:rPr>
              <a:t>&lt;class 'list'&gt;</a:t>
            </a:r>
            <a:endParaRPr b="1" sz="1100">
              <a:solidFill>
                <a:srgbClr val="666666"/>
              </a:solidFill>
              <a:highlight>
                <a:srgbClr val="FFFF00"/>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F4CCCC"/>
                </a:highlight>
                <a:latin typeface="Courier New"/>
                <a:ea typeface="Courier New"/>
                <a:cs typeface="Courier New"/>
                <a:sym typeface="Courier New"/>
              </a:rPr>
              <a:t>print(type(ietf_ipv4))</a:t>
            </a:r>
            <a:endParaRPr b="1" sz="1100">
              <a:solidFill>
                <a:srgbClr val="666666"/>
              </a:solidFill>
              <a:highlight>
                <a:srgbClr val="F4CCCC"/>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FFFF00"/>
                </a:highlight>
                <a:latin typeface="Courier New"/>
                <a:ea typeface="Courier New"/>
                <a:cs typeface="Courier New"/>
                <a:sym typeface="Courier New"/>
              </a:rPr>
              <a:t>&lt;class 'dict'&gt;</a:t>
            </a:r>
            <a:endParaRPr b="1" sz="1100">
              <a:solidFill>
                <a:srgbClr val="666666"/>
              </a:solidFill>
              <a:highlight>
                <a:srgbClr val="FFFF00"/>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9FC5E8"/>
                </a:highlight>
                <a:latin typeface="Courier New"/>
                <a:ea typeface="Courier New"/>
                <a:cs typeface="Courier New"/>
                <a:sym typeface="Courier New"/>
              </a:rPr>
              <a:t>print(ietf_ipv4['address'][0]['ip'])</a:t>
            </a:r>
            <a:endParaRPr b="1" sz="1100">
              <a:solidFill>
                <a:srgbClr val="666666"/>
              </a:solidFill>
              <a:highlight>
                <a:srgbClr val="9FC5E8"/>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rgbClr val="666666"/>
                </a:solidFill>
                <a:highlight>
                  <a:srgbClr val="FFFF00"/>
                </a:highlight>
                <a:latin typeface="Courier New"/>
                <a:ea typeface="Courier New"/>
                <a:cs typeface="Courier New"/>
                <a:sym typeface="Courier New"/>
              </a:rPr>
              <a:t>192.168.56.101</a:t>
            </a:r>
            <a:endParaRPr b="1" sz="1100">
              <a:solidFill>
                <a:srgbClr val="666666"/>
              </a:solidFill>
              <a:highlight>
                <a:srgbClr val="FFFF00"/>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1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a:t>
            </a:r>
            <a:r>
              <a:rPr lang="en"/>
              <a:t> B - </a:t>
            </a:r>
            <a:r>
              <a:rPr lang="en"/>
              <a:t>Managing IP Prefixes with Python</a:t>
            </a:r>
            <a:endParaRPr/>
          </a:p>
        </p:txBody>
      </p:sp>
      <p:sp>
        <p:nvSpPr>
          <p:cNvPr id="197" name="Google Shape;197;p28"/>
          <p:cNvSpPr txBox="1"/>
          <p:nvPr>
            <p:ph idx="1" type="body"/>
          </p:nvPr>
        </p:nvSpPr>
        <p:spPr>
          <a:xfrm>
            <a:off x="311700" y="1152475"/>
            <a:ext cx="8520600" cy="38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highlight>
                  <a:srgbClr val="FFFFFF"/>
                </a:highlight>
              </a:rPr>
              <a:t>Python Data Structure for Network Prefixes and Subnet Masks (</a:t>
            </a:r>
            <a:r>
              <a:rPr b="1" i="1" lang="en">
                <a:highlight>
                  <a:srgbClr val="FFFFFF"/>
                </a:highlight>
              </a:rPr>
              <a:t>fragment</a:t>
            </a:r>
            <a:r>
              <a:rPr b="1" lang="en">
                <a:highlight>
                  <a:srgbClr val="FFFFFF"/>
                </a:highlight>
              </a:rPr>
              <a:t>)</a:t>
            </a:r>
            <a:endParaRPr b="1">
              <a:highlight>
                <a:srgbClr val="FFFFFF"/>
              </a:highlight>
            </a:endParaRPr>
          </a:p>
          <a:p>
            <a:pPr indent="0" lvl="0" marL="0" rtl="0" algn="l">
              <a:spcBef>
                <a:spcPts val="0"/>
              </a:spcBef>
              <a:spcAft>
                <a:spcPts val="0"/>
              </a:spcAft>
              <a:buClr>
                <a:schemeClr val="dk1"/>
              </a:buClr>
              <a:buSzPts val="1100"/>
              <a:buFont typeface="Arial"/>
              <a:buNone/>
            </a:pPr>
            <a:r>
              <a:t/>
            </a:r>
            <a:endParaRPr b="1" sz="1100">
              <a:solidFill>
                <a:srgbClr val="0000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dk1"/>
                </a:solidFill>
                <a:highlight>
                  <a:srgbClr val="FFFF00"/>
                </a:highlight>
                <a:latin typeface="Courier New"/>
                <a:ea typeface="Courier New"/>
                <a:cs typeface="Courier New"/>
                <a:sym typeface="Courier New"/>
              </a:rPr>
              <a:t>prefix_subnet_masks</a:t>
            </a:r>
            <a:r>
              <a:rPr b="1" lang="en" sz="1100">
                <a:solidFill>
                  <a:schemeClr val="dk1"/>
                </a:solidFill>
                <a:latin typeface="Courier New"/>
                <a:ea typeface="Courier New"/>
                <a:cs typeface="Courier New"/>
                <a:sym typeface="Courier New"/>
              </a:rPr>
              <a:t> = </a:t>
            </a:r>
            <a:r>
              <a:rPr b="1" lang="en" sz="1500">
                <a:solidFill>
                  <a:schemeClr val="dk1"/>
                </a:solidFill>
                <a:latin typeface="Courier New"/>
                <a:ea typeface="Courier New"/>
                <a:cs typeface="Courier New"/>
                <a:sym typeface="Courier New"/>
              </a:rPr>
              <a:t>{</a:t>
            </a:r>
            <a:endParaRPr b="1" sz="15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dk1"/>
                </a:solidFill>
                <a:latin typeface="Courier New"/>
                <a:ea typeface="Courier New"/>
                <a:cs typeface="Courier New"/>
                <a:sym typeface="Courier New"/>
              </a:rPr>
              <a:t>    '/24': '255.255.255.0',</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dk1"/>
                </a:solidFill>
                <a:latin typeface="Courier New"/>
                <a:ea typeface="Courier New"/>
                <a:cs typeface="Courier New"/>
                <a:sym typeface="Courier New"/>
              </a:rPr>
              <a:t>    '/25': '255.255.255.128',</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dk1"/>
                </a:solidFill>
                <a:latin typeface="Courier New"/>
                <a:ea typeface="Courier New"/>
                <a:cs typeface="Courier New"/>
                <a:sym typeface="Courier New"/>
              </a:rPr>
              <a:t>    '/26': '255.255.255.192'</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00">
                <a:solidFill>
                  <a:schemeClr val="dk1"/>
                </a:solidFill>
                <a:latin typeface="Courier New"/>
                <a:ea typeface="Courier New"/>
                <a:cs typeface="Courier New"/>
                <a:sym typeface="Courier New"/>
              </a:rPr>
              <a:t> </a:t>
            </a:r>
            <a:r>
              <a:rPr b="1" lang="en" sz="1400">
                <a:solidFill>
                  <a:schemeClr val="dk1"/>
                </a:solidFill>
                <a:latin typeface="Courier New"/>
                <a:ea typeface="Courier New"/>
                <a:cs typeface="Courier New"/>
                <a:sym typeface="Courier New"/>
              </a:rPr>
              <a:t>  }</a:t>
            </a:r>
            <a:endParaRPr b="1" sz="1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rgbClr val="000000"/>
                </a:solidFill>
                <a:highlight>
                  <a:srgbClr val="FFF2CC"/>
                </a:highlight>
                <a:latin typeface="Courier New"/>
                <a:ea typeface="Courier New"/>
                <a:cs typeface="Courier New"/>
                <a:sym typeface="Courier New"/>
              </a:rPr>
              <a:t># example 1 </a:t>
            </a:r>
            <a:r>
              <a:rPr lang="en" sz="1200">
                <a:solidFill>
                  <a:srgbClr val="000000"/>
                </a:solidFill>
                <a:highlight>
                  <a:srgbClr val="FFF2CC"/>
                </a:highlight>
                <a:latin typeface="Courier New"/>
                <a:ea typeface="Courier New"/>
                <a:cs typeface="Courier New"/>
                <a:sym typeface="Courier New"/>
              </a:rPr>
              <a:t>-- using square brackets to select a key</a:t>
            </a:r>
            <a:endParaRPr sz="1200">
              <a:solidFill>
                <a:srgbClr val="000000"/>
              </a:solidFill>
              <a:highlight>
                <a:srgbClr val="FFF2CC"/>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subnet_mask_1 = </a:t>
            </a:r>
            <a:r>
              <a:rPr lang="en" sz="1200">
                <a:solidFill>
                  <a:srgbClr val="000000"/>
                </a:solidFill>
                <a:highlight>
                  <a:srgbClr val="FFFF00"/>
                </a:highlight>
                <a:latin typeface="Courier New"/>
                <a:ea typeface="Courier New"/>
                <a:cs typeface="Courier New"/>
                <a:sym typeface="Courier New"/>
              </a:rPr>
              <a:t>prefix_subnet_masks</a:t>
            </a:r>
            <a:r>
              <a:rPr b="1" lang="en" sz="1400">
                <a:solidFill>
                  <a:srgbClr val="000000"/>
                </a:solidFill>
                <a:highlight>
                  <a:srgbClr val="FFFF00"/>
                </a:highlight>
                <a:latin typeface="Courier New"/>
                <a:ea typeface="Courier New"/>
                <a:cs typeface="Courier New"/>
                <a:sym typeface="Courier New"/>
              </a:rPr>
              <a:t>['/24']</a:t>
            </a:r>
            <a:r>
              <a:rPr lang="en" sz="1400">
                <a:solidFill>
                  <a:srgbClr val="000000"/>
                </a:solidFill>
                <a:latin typeface="Courier New"/>
                <a:ea typeface="Courier New"/>
                <a:cs typeface="Courier New"/>
                <a:sym typeface="Courier New"/>
              </a:rPr>
              <a:t>  </a:t>
            </a:r>
            <a:r>
              <a:rPr lang="en" sz="1400">
                <a:solidFill>
                  <a:schemeClr val="dk1"/>
                </a:solidFill>
                <a:latin typeface="Courier New"/>
                <a:ea typeface="Courier New"/>
                <a:cs typeface="Courier New"/>
                <a:sym typeface="Courier New"/>
              </a:rPr>
              <a:t> </a:t>
            </a:r>
            <a:endParaRPr sz="1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print(subnet_mask_1 )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chemeClr val="dk1"/>
                </a:solidFill>
                <a:highlight>
                  <a:srgbClr val="FFF2CC"/>
                </a:highlight>
                <a:latin typeface="Courier New"/>
                <a:ea typeface="Courier New"/>
                <a:cs typeface="Courier New"/>
                <a:sym typeface="Courier New"/>
              </a:rPr>
              <a:t>output: 255.255.255.0</a:t>
            </a:r>
            <a:endParaRPr b="1" sz="1200">
              <a:solidFill>
                <a:schemeClr val="dk1"/>
              </a:solidFill>
              <a:highlight>
                <a:srgbClr val="FFF2CC"/>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rgbClr val="000000"/>
                </a:solidFill>
                <a:highlight>
                  <a:srgbClr val="FFF2CC"/>
                </a:highlight>
                <a:latin typeface="Courier New"/>
                <a:ea typeface="Courier New"/>
                <a:cs typeface="Courier New"/>
                <a:sym typeface="Courier New"/>
              </a:rPr>
              <a:t># example 2 </a:t>
            </a:r>
            <a:r>
              <a:rPr lang="en" sz="1200">
                <a:solidFill>
                  <a:srgbClr val="000000"/>
                </a:solidFill>
                <a:highlight>
                  <a:srgbClr val="FFF2CC"/>
                </a:highlight>
                <a:latin typeface="Courier New"/>
                <a:ea typeface="Courier New"/>
                <a:cs typeface="Courier New"/>
                <a:sym typeface="Courier New"/>
              </a:rPr>
              <a:t>-- using get() function to select a key</a:t>
            </a:r>
            <a:endParaRPr sz="1200">
              <a:solidFill>
                <a:srgbClr val="000000"/>
              </a:solidFill>
              <a:highlight>
                <a:srgbClr val="FFF2CC"/>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subnet_mask_2 = </a:t>
            </a:r>
            <a:r>
              <a:rPr lang="en" sz="1200">
                <a:solidFill>
                  <a:schemeClr val="dk1"/>
                </a:solidFill>
                <a:highlight>
                  <a:srgbClr val="FFFF00"/>
                </a:highlight>
                <a:latin typeface="Courier New"/>
                <a:ea typeface="Courier New"/>
                <a:cs typeface="Courier New"/>
                <a:sym typeface="Courier New"/>
              </a:rPr>
              <a:t>prefix_subnet_masks.</a:t>
            </a:r>
            <a:r>
              <a:rPr b="1" lang="en" sz="1400">
                <a:solidFill>
                  <a:schemeClr val="dk1"/>
                </a:solidFill>
                <a:highlight>
                  <a:srgbClr val="FFFF00"/>
                </a:highlight>
                <a:latin typeface="Courier New"/>
                <a:ea typeface="Courier New"/>
                <a:cs typeface="Courier New"/>
                <a:sym typeface="Courier New"/>
              </a:rPr>
              <a:t>get('/26')</a:t>
            </a:r>
            <a:endParaRPr b="1" sz="1400">
              <a:solidFill>
                <a:schemeClr val="dk1"/>
              </a:solidFill>
              <a:highlight>
                <a:srgbClr val="FFFF00"/>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print(subnet_mask_2)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chemeClr val="dk1"/>
                </a:solidFill>
                <a:highlight>
                  <a:srgbClr val="FFF2CC"/>
                </a:highlight>
                <a:latin typeface="Courier New"/>
                <a:ea typeface="Courier New"/>
                <a:cs typeface="Courier New"/>
                <a:sym typeface="Courier New"/>
              </a:rPr>
              <a:t>output: 255.255.255.192</a:t>
            </a:r>
            <a:endParaRPr b="1" sz="2000">
              <a:highlight>
                <a:srgbClr val="FFF2CC"/>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Exercise</a:t>
            </a:r>
            <a:r>
              <a:rPr lang="en"/>
              <a:t> C - Managing IP Subnets with Python</a:t>
            </a:r>
            <a:endParaRPr/>
          </a:p>
        </p:txBody>
      </p:sp>
      <p:sp>
        <p:nvSpPr>
          <p:cNvPr id="203" name="Google Shape;203;p29"/>
          <p:cNvSpPr txBox="1"/>
          <p:nvPr>
            <p:ph idx="1" type="body"/>
          </p:nvPr>
        </p:nvSpPr>
        <p:spPr>
          <a:xfrm>
            <a:off x="311700" y="1152475"/>
            <a:ext cx="8520600" cy="38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Python </a:t>
            </a:r>
            <a:r>
              <a:rPr b="1" lang="en"/>
              <a:t>Data Structure for Network Subnet Masks and Prefixes (</a:t>
            </a:r>
            <a:r>
              <a:rPr b="1" i="1" lang="en"/>
              <a:t>fragment</a:t>
            </a:r>
            <a:r>
              <a:rPr b="1" lang="en"/>
              <a:t>)</a:t>
            </a:r>
            <a:endParaRPr b="1"/>
          </a:p>
          <a:p>
            <a:pPr indent="0" lvl="0" marL="0" rtl="0" algn="l">
              <a:spcBef>
                <a:spcPts val="0"/>
              </a:spcBef>
              <a:spcAft>
                <a:spcPts val="0"/>
              </a:spcAft>
              <a:buNone/>
            </a:pPr>
            <a:r>
              <a:t/>
            </a:r>
            <a:endParaRPr b="1" sz="1100">
              <a:solidFill>
                <a:srgbClr val="0000FF"/>
              </a:solidFill>
              <a:latin typeface="Courier New"/>
              <a:ea typeface="Courier New"/>
              <a:cs typeface="Courier New"/>
              <a:sym typeface="Courier New"/>
            </a:endParaRPr>
          </a:p>
          <a:p>
            <a:pPr indent="0" lvl="0" marL="0" rtl="0" algn="l">
              <a:spcBef>
                <a:spcPts val="0"/>
              </a:spcBef>
              <a:spcAft>
                <a:spcPts val="0"/>
              </a:spcAft>
              <a:buNone/>
            </a:pPr>
            <a:r>
              <a:rPr b="1" lang="en" sz="1100">
                <a:solidFill>
                  <a:schemeClr val="dk1"/>
                </a:solidFill>
                <a:highlight>
                  <a:srgbClr val="FFFF00"/>
                </a:highlight>
                <a:latin typeface="Courier New"/>
                <a:ea typeface="Courier New"/>
                <a:cs typeface="Courier New"/>
                <a:sym typeface="Courier New"/>
              </a:rPr>
              <a:t>netmask_prefixes</a:t>
            </a:r>
            <a:r>
              <a:rPr b="1" lang="en" sz="1100">
                <a:solidFill>
                  <a:schemeClr val="dk1"/>
                </a:solidFill>
                <a:highlight>
                  <a:srgbClr val="FFFFFF"/>
                </a:highlight>
                <a:latin typeface="Courier New"/>
                <a:ea typeface="Courier New"/>
                <a:cs typeface="Courier New"/>
                <a:sym typeface="Courier New"/>
              </a:rPr>
              <a:t> = </a:t>
            </a:r>
            <a:r>
              <a:rPr b="1" lang="en" sz="1400">
                <a:solidFill>
                  <a:schemeClr val="dk1"/>
                </a:solidFill>
                <a:highlight>
                  <a:srgbClr val="FFFFFF"/>
                </a:highlight>
                <a:latin typeface="Courier New"/>
                <a:ea typeface="Courier New"/>
                <a:cs typeface="Courier New"/>
                <a:sym typeface="Courier New"/>
              </a:rPr>
              <a:t>{</a:t>
            </a:r>
            <a:endParaRPr b="1" sz="14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dk1"/>
                </a:solidFill>
                <a:highlight>
                  <a:srgbClr val="FFFFFF"/>
                </a:highlight>
                <a:latin typeface="Courier New"/>
                <a:ea typeface="Courier New"/>
                <a:cs typeface="Courier New"/>
                <a:sym typeface="Courier New"/>
              </a:rPr>
              <a:t>     '255.255.255.252': '/30'</a:t>
            </a:r>
            <a:endParaRPr b="1" sz="11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dk1"/>
                </a:solidFill>
                <a:highlight>
                  <a:srgbClr val="FFFFFF"/>
                </a:highlight>
                <a:latin typeface="Courier New"/>
                <a:ea typeface="Courier New"/>
                <a:cs typeface="Courier New"/>
                <a:sym typeface="Courier New"/>
              </a:rPr>
              <a:t>    ,'255.255.255.248': '/29'</a:t>
            </a:r>
            <a:endParaRPr b="1" sz="11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dk1"/>
                </a:solidFill>
                <a:highlight>
                  <a:srgbClr val="FFFFFF"/>
                </a:highlight>
                <a:latin typeface="Courier New"/>
                <a:ea typeface="Courier New"/>
                <a:cs typeface="Courier New"/>
                <a:sym typeface="Courier New"/>
              </a:rPr>
              <a:t>    ,'255.255.255.240': '/28'</a:t>
            </a:r>
            <a:endParaRPr b="1" sz="11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dk1"/>
                </a:solidFill>
                <a:highlight>
                  <a:srgbClr val="FFFFFF"/>
                </a:highlight>
                <a:latin typeface="Courier New"/>
                <a:ea typeface="Courier New"/>
                <a:cs typeface="Courier New"/>
                <a:sym typeface="Courier New"/>
              </a:rPr>
              <a:t>    ,'255.255.255.224': '/27'</a:t>
            </a:r>
            <a:endParaRPr b="1" sz="11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dk1"/>
                </a:solidFill>
                <a:highlight>
                  <a:srgbClr val="FFFFFF"/>
                </a:highlight>
                <a:latin typeface="Courier New"/>
                <a:ea typeface="Courier New"/>
                <a:cs typeface="Courier New"/>
                <a:sym typeface="Courier New"/>
              </a:rPr>
              <a:t>    ,'255.255.255.192': '/26'</a:t>
            </a:r>
            <a:endParaRPr b="1" sz="11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dk1"/>
                </a:solidFill>
                <a:highlight>
                  <a:srgbClr val="FFFFFF"/>
                </a:highlight>
                <a:latin typeface="Courier New"/>
                <a:ea typeface="Courier New"/>
                <a:cs typeface="Courier New"/>
                <a:sym typeface="Courier New"/>
              </a:rPr>
              <a:t>    ,'255.255.255.128': '/25'</a:t>
            </a:r>
            <a:endParaRPr b="1" sz="11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dk1"/>
                </a:solidFill>
                <a:highlight>
                  <a:srgbClr val="FFFFFF"/>
                </a:highlight>
                <a:latin typeface="Courier New"/>
                <a:ea typeface="Courier New"/>
                <a:cs typeface="Courier New"/>
                <a:sym typeface="Courier New"/>
              </a:rPr>
              <a:t>    ,'255.255.255.0'  : '/24'</a:t>
            </a:r>
            <a:endParaRPr b="1" sz="11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chemeClr val="dk1"/>
                </a:solidFill>
                <a:highlight>
                  <a:srgbClr val="FFFFFF"/>
                </a:highlight>
                <a:latin typeface="Courier New"/>
                <a:ea typeface="Courier New"/>
                <a:cs typeface="Courier New"/>
                <a:sym typeface="Courier New"/>
              </a:rPr>
              <a:t>    ,'255.255.254.0'  : '/23'</a:t>
            </a:r>
            <a:endParaRPr b="1" sz="11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400">
                <a:solidFill>
                  <a:schemeClr val="dk1"/>
                </a:solidFill>
                <a:highlight>
                  <a:srgbClr val="FFFFFF"/>
                </a:highlight>
                <a:latin typeface="Courier New"/>
                <a:ea typeface="Courier New"/>
                <a:cs typeface="Courier New"/>
                <a:sym typeface="Courier New"/>
              </a:rPr>
              <a:t>   }</a:t>
            </a:r>
            <a:endParaRPr b="1" sz="14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11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200">
                <a:solidFill>
                  <a:srgbClr val="E69138"/>
                </a:solidFill>
                <a:latin typeface="Courier New"/>
                <a:ea typeface="Courier New"/>
                <a:cs typeface="Courier New"/>
                <a:sym typeface="Courier New"/>
              </a:rPr>
              <a:t># Adapt to code fragment below to produce the output given</a:t>
            </a:r>
            <a:endParaRPr b="1" sz="1200">
              <a:solidFill>
                <a:srgbClr val="E69138"/>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Prefix</a:t>
            </a:r>
            <a:r>
              <a:rPr lang="en" sz="1200">
                <a:solidFill>
                  <a:schemeClr val="dk1"/>
                </a:solidFill>
                <a:latin typeface="Courier New"/>
                <a:ea typeface="Courier New"/>
                <a:cs typeface="Courier New"/>
                <a:sym typeface="Courier New"/>
              </a:rPr>
              <a:t>_1 = </a:t>
            </a:r>
            <a:r>
              <a:rPr b="1" lang="en" sz="1200">
                <a:solidFill>
                  <a:srgbClr val="000000"/>
                </a:solidFill>
                <a:highlight>
                  <a:srgbClr val="FFFF00"/>
                </a:highlight>
                <a:latin typeface="Courier New"/>
                <a:ea typeface="Courier New"/>
                <a:cs typeface="Courier New"/>
                <a:sym typeface="Courier New"/>
              </a:rPr>
              <a:t>netmask_prefixes</a:t>
            </a:r>
            <a:r>
              <a:rPr b="1" lang="en" sz="1400">
                <a:solidFill>
                  <a:srgbClr val="FFFFFF"/>
                </a:solidFill>
                <a:highlight>
                  <a:srgbClr val="FF9900"/>
                </a:highlight>
                <a:latin typeface="Courier New"/>
                <a:ea typeface="Courier New"/>
                <a:cs typeface="Courier New"/>
                <a:sym typeface="Courier New"/>
              </a:rPr>
              <a:t>[“your answer”]</a:t>
            </a:r>
            <a:r>
              <a:rPr lang="en" sz="1400">
                <a:solidFill>
                  <a:srgbClr val="000000"/>
                </a:solidFill>
                <a:latin typeface="Courier New"/>
                <a:ea typeface="Courier New"/>
                <a:cs typeface="Courier New"/>
                <a:sym typeface="Courier New"/>
              </a:rPr>
              <a:t>  </a:t>
            </a:r>
            <a:r>
              <a:rPr lang="en" sz="1400">
                <a:solidFill>
                  <a:schemeClr val="dk1"/>
                </a:solidFill>
                <a:latin typeface="Courier New"/>
                <a:ea typeface="Courier New"/>
                <a:cs typeface="Courier New"/>
                <a:sym typeface="Courier New"/>
              </a:rPr>
              <a:t> </a:t>
            </a:r>
            <a:endParaRPr sz="1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print(</a:t>
            </a:r>
            <a:r>
              <a:rPr lang="en" sz="1200">
                <a:solidFill>
                  <a:schemeClr val="dk1"/>
                </a:solidFill>
                <a:latin typeface="Courier New"/>
                <a:ea typeface="Courier New"/>
                <a:cs typeface="Courier New"/>
                <a:sym typeface="Courier New"/>
              </a:rPr>
              <a:t>Prefix_1</a:t>
            </a: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200">
                <a:solidFill>
                  <a:schemeClr val="dk1"/>
                </a:solidFill>
                <a:highlight>
                  <a:srgbClr val="FFF2CC"/>
                </a:highlight>
                <a:latin typeface="Courier New"/>
                <a:ea typeface="Courier New"/>
                <a:cs typeface="Courier New"/>
                <a:sym typeface="Courier New"/>
              </a:rPr>
              <a:t>output: /27</a:t>
            </a:r>
            <a:endParaRPr b="1" sz="1200">
              <a:solidFill>
                <a:schemeClr val="dk1"/>
              </a:solidFill>
              <a:highlight>
                <a:srgbClr val="FFF2CC"/>
              </a:highlight>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2000">
              <a:highlight>
                <a:srgbClr val="FFF2CC"/>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2"/>
          <p:cNvSpPr txBox="1"/>
          <p:nvPr>
            <p:ph idx="1" type="body"/>
          </p:nvPr>
        </p:nvSpPr>
        <p:spPr>
          <a:xfrm>
            <a:off x="4346225" y="35700"/>
            <a:ext cx="2306100" cy="33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73763"/>
                </a:solidFill>
                <a:latin typeface="Consolas"/>
                <a:ea typeface="Consolas"/>
                <a:cs typeface="Consolas"/>
                <a:sym typeface="Consolas"/>
              </a:rPr>
              <a:t>Yvan Rooseleer</a:t>
            </a:r>
            <a:br>
              <a:rPr lang="en" sz="1200">
                <a:solidFill>
                  <a:srgbClr val="073763"/>
                </a:solidFill>
                <a:latin typeface="Consolas"/>
                <a:ea typeface="Consolas"/>
                <a:cs typeface="Consolas"/>
                <a:sym typeface="Consolas"/>
              </a:rPr>
            </a:br>
            <a:r>
              <a:rPr lang="en" sz="900">
                <a:solidFill>
                  <a:srgbClr val="073763"/>
                </a:solidFill>
                <a:latin typeface="Consolas"/>
                <a:ea typeface="Consolas"/>
                <a:cs typeface="Consolas"/>
                <a:sym typeface="Consolas"/>
              </a:rPr>
              <a:t>Brussels, Belgium</a:t>
            </a:r>
            <a:br>
              <a:rPr lang="en" sz="1000">
                <a:solidFill>
                  <a:srgbClr val="073763"/>
                </a:solidFill>
                <a:latin typeface="Consolas"/>
                <a:ea typeface="Consolas"/>
                <a:cs typeface="Consolas"/>
                <a:sym typeface="Consolas"/>
              </a:rPr>
            </a:br>
            <a:br>
              <a:rPr lang="en" sz="500">
                <a:solidFill>
                  <a:srgbClr val="073763"/>
                </a:solidFill>
                <a:latin typeface="Consolas"/>
                <a:ea typeface="Consolas"/>
                <a:cs typeface="Consolas"/>
                <a:sym typeface="Consolas"/>
              </a:rPr>
            </a:br>
            <a:r>
              <a:rPr b="1" lang="en">
                <a:solidFill>
                  <a:srgbClr val="E69138"/>
                </a:solidFill>
                <a:latin typeface="Consolas"/>
                <a:ea typeface="Consolas"/>
                <a:cs typeface="Consolas"/>
                <a:sym typeface="Consolas"/>
              </a:rPr>
              <a:t>Senior Lecturer</a:t>
            </a:r>
            <a:br>
              <a:rPr lang="en" sz="1000">
                <a:solidFill>
                  <a:srgbClr val="073763"/>
                </a:solidFill>
                <a:latin typeface="Consolas"/>
                <a:ea typeface="Consolas"/>
                <a:cs typeface="Consolas"/>
                <a:sym typeface="Consolas"/>
              </a:rPr>
            </a:br>
            <a:r>
              <a:rPr b="1" lang="en" sz="1000">
                <a:solidFill>
                  <a:srgbClr val="073763"/>
                </a:solidFill>
                <a:latin typeface="Consolas"/>
                <a:ea typeface="Consolas"/>
                <a:cs typeface="Consolas"/>
                <a:sym typeface="Consolas"/>
              </a:rPr>
              <a:t>Odisee, Brussels</a:t>
            </a:r>
            <a:br>
              <a:rPr b="1" lang="en" sz="1000">
                <a:solidFill>
                  <a:srgbClr val="073763"/>
                </a:solidFill>
                <a:latin typeface="Consolas"/>
                <a:ea typeface="Consolas"/>
                <a:cs typeface="Consolas"/>
                <a:sym typeface="Consolas"/>
              </a:rPr>
            </a:br>
            <a:r>
              <a:rPr b="1" lang="en" sz="1000">
                <a:solidFill>
                  <a:srgbClr val="073763"/>
                </a:solidFill>
                <a:latin typeface="Consolas"/>
                <a:ea typeface="Consolas"/>
                <a:cs typeface="Consolas"/>
                <a:sym typeface="Consolas"/>
              </a:rPr>
              <a:t>- </a:t>
            </a:r>
            <a:r>
              <a:rPr lang="en" sz="900">
                <a:solidFill>
                  <a:srgbClr val="073763"/>
                </a:solidFill>
                <a:latin typeface="Consolas"/>
                <a:ea typeface="Consolas"/>
                <a:cs typeface="Consolas"/>
                <a:sym typeface="Consolas"/>
              </a:rPr>
              <a:t>University of Applied Sciences</a:t>
            </a:r>
            <a:br>
              <a:rPr lang="en" sz="1000">
                <a:solidFill>
                  <a:srgbClr val="073763"/>
                </a:solidFill>
                <a:latin typeface="Consolas"/>
                <a:ea typeface="Consolas"/>
                <a:cs typeface="Consolas"/>
                <a:sym typeface="Consolas"/>
              </a:rPr>
            </a:br>
            <a:br>
              <a:rPr b="1" lang="en" sz="500">
                <a:solidFill>
                  <a:srgbClr val="073763"/>
                </a:solidFill>
                <a:latin typeface="Consolas"/>
                <a:ea typeface="Consolas"/>
                <a:cs typeface="Consolas"/>
                <a:sym typeface="Consolas"/>
              </a:rPr>
            </a:br>
            <a:r>
              <a:rPr b="1" lang="en">
                <a:solidFill>
                  <a:srgbClr val="E69138"/>
                </a:solidFill>
                <a:latin typeface="Consolas"/>
                <a:ea typeface="Consolas"/>
                <a:cs typeface="Consolas"/>
                <a:sym typeface="Consolas"/>
              </a:rPr>
              <a:t>BiASC Country Manager</a:t>
            </a:r>
            <a:br>
              <a:rPr lang="en" sz="1000">
                <a:solidFill>
                  <a:srgbClr val="073763"/>
                </a:solidFill>
                <a:latin typeface="Consolas"/>
                <a:ea typeface="Consolas"/>
                <a:cs typeface="Consolas"/>
                <a:sym typeface="Consolas"/>
              </a:rPr>
            </a:br>
            <a:r>
              <a:rPr lang="en" sz="1000">
                <a:solidFill>
                  <a:srgbClr val="073763"/>
                </a:solidFill>
                <a:latin typeface="Consolas"/>
                <a:ea typeface="Consolas"/>
                <a:cs typeface="Consolas"/>
                <a:sym typeface="Consolas"/>
              </a:rPr>
              <a:t>- </a:t>
            </a:r>
            <a:r>
              <a:rPr lang="en" sz="900">
                <a:solidFill>
                  <a:srgbClr val="073763"/>
                </a:solidFill>
                <a:latin typeface="Consolas"/>
                <a:ea typeface="Consolas"/>
                <a:cs typeface="Consolas"/>
                <a:sym typeface="Consolas"/>
              </a:rPr>
              <a:t>Instructor Trainer</a:t>
            </a:r>
            <a:br>
              <a:rPr b="1" lang="en" sz="1000">
                <a:solidFill>
                  <a:srgbClr val="073763"/>
                </a:solidFill>
                <a:latin typeface="Consolas"/>
                <a:ea typeface="Consolas"/>
                <a:cs typeface="Consolas"/>
                <a:sym typeface="Consolas"/>
              </a:rPr>
            </a:br>
            <a:br>
              <a:rPr lang="en" sz="500">
                <a:solidFill>
                  <a:srgbClr val="073763"/>
                </a:solidFill>
                <a:latin typeface="Consolas"/>
                <a:ea typeface="Consolas"/>
                <a:cs typeface="Consolas"/>
                <a:sym typeface="Consolas"/>
              </a:rPr>
            </a:br>
            <a:r>
              <a:rPr b="1" lang="en" sz="900">
                <a:solidFill>
                  <a:srgbClr val="073763"/>
                </a:solidFill>
                <a:latin typeface="Consolas"/>
                <a:ea typeface="Consolas"/>
                <a:cs typeface="Consolas"/>
                <a:sym typeface="Consolas"/>
              </a:rPr>
              <a:t>&gt; 10.000 h </a:t>
            </a:r>
            <a:br>
              <a:rPr lang="en" sz="900">
                <a:solidFill>
                  <a:srgbClr val="073763"/>
                </a:solidFill>
                <a:latin typeface="Consolas"/>
                <a:ea typeface="Consolas"/>
                <a:cs typeface="Consolas"/>
                <a:sym typeface="Consolas"/>
              </a:rPr>
            </a:br>
            <a:r>
              <a:rPr lang="en" sz="900">
                <a:solidFill>
                  <a:srgbClr val="073763"/>
                </a:solidFill>
                <a:latin typeface="Consolas"/>
                <a:ea typeface="Consolas"/>
                <a:cs typeface="Consolas"/>
                <a:sym typeface="Consolas"/>
              </a:rPr>
              <a:t>Software Development</a:t>
            </a:r>
            <a:br>
              <a:rPr lang="en" sz="900">
                <a:solidFill>
                  <a:srgbClr val="073763"/>
                </a:solidFill>
                <a:latin typeface="Consolas"/>
                <a:ea typeface="Consolas"/>
                <a:cs typeface="Consolas"/>
                <a:sym typeface="Consolas"/>
              </a:rPr>
            </a:br>
            <a:r>
              <a:rPr lang="en" sz="900">
                <a:solidFill>
                  <a:srgbClr val="073763"/>
                </a:solidFill>
                <a:latin typeface="Consolas"/>
                <a:ea typeface="Consolas"/>
                <a:cs typeface="Consolas"/>
                <a:sym typeface="Consolas"/>
              </a:rPr>
              <a:t>Database Development</a:t>
            </a:r>
            <a:br>
              <a:rPr lang="en" sz="900">
                <a:solidFill>
                  <a:srgbClr val="073763"/>
                </a:solidFill>
                <a:latin typeface="Consolas"/>
                <a:ea typeface="Consolas"/>
                <a:cs typeface="Consolas"/>
                <a:sym typeface="Consolas"/>
              </a:rPr>
            </a:br>
            <a:r>
              <a:rPr b="1" lang="en" sz="900">
                <a:solidFill>
                  <a:srgbClr val="073763"/>
                </a:solidFill>
                <a:latin typeface="Consolas"/>
                <a:ea typeface="Consolas"/>
                <a:cs typeface="Consolas"/>
                <a:sym typeface="Consolas"/>
              </a:rPr>
              <a:t>&gt; 10.000 h </a:t>
            </a:r>
            <a:br>
              <a:rPr lang="en" sz="900">
                <a:solidFill>
                  <a:srgbClr val="073763"/>
                </a:solidFill>
                <a:latin typeface="Consolas"/>
                <a:ea typeface="Consolas"/>
                <a:cs typeface="Consolas"/>
                <a:sym typeface="Consolas"/>
              </a:rPr>
            </a:br>
            <a:r>
              <a:rPr lang="en" sz="900">
                <a:solidFill>
                  <a:srgbClr val="073763"/>
                </a:solidFill>
                <a:latin typeface="Consolas"/>
                <a:ea typeface="Consolas"/>
                <a:cs typeface="Consolas"/>
                <a:sym typeface="Consolas"/>
              </a:rPr>
              <a:t>Database Administration </a:t>
            </a:r>
            <a:br>
              <a:rPr lang="en" sz="900">
                <a:solidFill>
                  <a:srgbClr val="073763"/>
                </a:solidFill>
                <a:latin typeface="Consolas"/>
                <a:ea typeface="Consolas"/>
                <a:cs typeface="Consolas"/>
                <a:sym typeface="Consolas"/>
              </a:rPr>
            </a:br>
            <a:r>
              <a:rPr lang="en" sz="900">
                <a:solidFill>
                  <a:srgbClr val="073763"/>
                </a:solidFill>
                <a:latin typeface="Consolas"/>
                <a:ea typeface="Consolas"/>
                <a:cs typeface="Consolas"/>
                <a:sym typeface="Consolas"/>
              </a:rPr>
              <a:t>IT Infrastructure Management</a:t>
            </a:r>
            <a:br>
              <a:rPr lang="en" sz="900">
                <a:solidFill>
                  <a:srgbClr val="073763"/>
                </a:solidFill>
                <a:latin typeface="Consolas"/>
                <a:ea typeface="Consolas"/>
                <a:cs typeface="Consolas"/>
                <a:sym typeface="Consolas"/>
              </a:rPr>
            </a:br>
            <a:r>
              <a:rPr b="1" lang="en" sz="900">
                <a:solidFill>
                  <a:srgbClr val="073763"/>
                </a:solidFill>
                <a:latin typeface="Consolas"/>
                <a:ea typeface="Consolas"/>
                <a:cs typeface="Consolas"/>
                <a:sym typeface="Consolas"/>
              </a:rPr>
              <a:t>&gt; 10.000 h</a:t>
            </a:r>
            <a:br>
              <a:rPr lang="en" sz="900">
                <a:solidFill>
                  <a:srgbClr val="073763"/>
                </a:solidFill>
                <a:latin typeface="Consolas"/>
                <a:ea typeface="Consolas"/>
                <a:cs typeface="Consolas"/>
                <a:sym typeface="Consolas"/>
              </a:rPr>
            </a:br>
            <a:r>
              <a:rPr lang="en" sz="900">
                <a:solidFill>
                  <a:srgbClr val="073763"/>
                </a:solidFill>
                <a:latin typeface="Consolas"/>
                <a:ea typeface="Consolas"/>
                <a:cs typeface="Consolas"/>
                <a:sym typeface="Consolas"/>
              </a:rPr>
              <a:t>Network &amp; Security Management</a:t>
            </a:r>
            <a:br>
              <a:rPr lang="en" sz="900">
                <a:solidFill>
                  <a:srgbClr val="073763"/>
                </a:solidFill>
                <a:latin typeface="Consolas"/>
                <a:ea typeface="Consolas"/>
                <a:cs typeface="Consolas"/>
                <a:sym typeface="Consolas"/>
              </a:rPr>
            </a:br>
            <a:r>
              <a:rPr lang="en" sz="900">
                <a:solidFill>
                  <a:srgbClr val="073763"/>
                </a:solidFill>
                <a:latin typeface="Consolas"/>
                <a:ea typeface="Consolas"/>
                <a:cs typeface="Consolas"/>
                <a:sym typeface="Consolas"/>
              </a:rPr>
              <a:t>Problem-based challenges</a:t>
            </a:r>
            <a:endParaRPr sz="900">
              <a:solidFill>
                <a:srgbClr val="073763"/>
              </a:solidFill>
              <a:latin typeface="Consolas"/>
              <a:ea typeface="Consolas"/>
              <a:cs typeface="Consolas"/>
              <a:sym typeface="Consolas"/>
            </a:endParaRPr>
          </a:p>
        </p:txBody>
      </p:sp>
      <p:pic>
        <p:nvPicPr>
          <p:cNvPr id="94" name="Google Shape;94;p12"/>
          <p:cNvPicPr preferRelativeResize="0"/>
          <p:nvPr/>
        </p:nvPicPr>
        <p:blipFill>
          <a:blip r:embed="rId3">
            <a:alphaModFix/>
          </a:blip>
          <a:stretch>
            <a:fillRect/>
          </a:stretch>
        </p:blipFill>
        <p:spPr>
          <a:xfrm>
            <a:off x="6690850" y="17788"/>
            <a:ext cx="2377440" cy="3169919"/>
          </a:xfrm>
          <a:prstGeom prst="rect">
            <a:avLst/>
          </a:prstGeom>
          <a:noFill/>
          <a:ln>
            <a:noFill/>
          </a:ln>
        </p:spPr>
      </p:pic>
      <p:pic>
        <p:nvPicPr>
          <p:cNvPr id="95" name="Google Shape;95;p12"/>
          <p:cNvPicPr preferRelativeResize="0"/>
          <p:nvPr/>
        </p:nvPicPr>
        <p:blipFill>
          <a:blip r:embed="rId4">
            <a:alphaModFix/>
          </a:blip>
          <a:stretch>
            <a:fillRect/>
          </a:stretch>
        </p:blipFill>
        <p:spPr>
          <a:xfrm>
            <a:off x="-19475" y="0"/>
            <a:ext cx="4274026" cy="3205501"/>
          </a:xfrm>
          <a:prstGeom prst="rect">
            <a:avLst/>
          </a:prstGeom>
          <a:noFill/>
          <a:ln>
            <a:noFill/>
          </a:ln>
        </p:spPr>
      </p:pic>
      <p:grpSp>
        <p:nvGrpSpPr>
          <p:cNvPr id="96" name="Google Shape;96;p12"/>
          <p:cNvGrpSpPr/>
          <p:nvPr/>
        </p:nvGrpSpPr>
        <p:grpSpPr>
          <a:xfrm>
            <a:off x="0" y="3360412"/>
            <a:ext cx="9068299" cy="1785263"/>
            <a:chOff x="0" y="3360412"/>
            <a:chExt cx="9068299" cy="1785263"/>
          </a:xfrm>
        </p:grpSpPr>
        <p:pic>
          <p:nvPicPr>
            <p:cNvPr id="97" name="Google Shape;97;p12"/>
            <p:cNvPicPr preferRelativeResize="0"/>
            <p:nvPr/>
          </p:nvPicPr>
          <p:blipFill>
            <a:blip r:embed="rId5">
              <a:alphaModFix/>
            </a:blip>
            <a:stretch>
              <a:fillRect/>
            </a:stretch>
          </p:blipFill>
          <p:spPr>
            <a:xfrm>
              <a:off x="0" y="3362575"/>
              <a:ext cx="2377440" cy="1778741"/>
            </a:xfrm>
            <a:prstGeom prst="rect">
              <a:avLst/>
            </a:prstGeom>
            <a:noFill/>
            <a:ln>
              <a:noFill/>
            </a:ln>
          </p:spPr>
        </p:pic>
        <p:pic>
          <p:nvPicPr>
            <p:cNvPr id="98" name="Google Shape;98;p12"/>
            <p:cNvPicPr preferRelativeResize="0"/>
            <p:nvPr/>
          </p:nvPicPr>
          <p:blipFill>
            <a:blip r:embed="rId6">
              <a:alphaModFix/>
            </a:blip>
            <a:stretch>
              <a:fillRect/>
            </a:stretch>
          </p:blipFill>
          <p:spPr>
            <a:xfrm>
              <a:off x="2377450" y="3360412"/>
              <a:ext cx="2393082" cy="1783080"/>
            </a:xfrm>
            <a:prstGeom prst="rect">
              <a:avLst/>
            </a:prstGeom>
            <a:noFill/>
            <a:ln>
              <a:noFill/>
            </a:ln>
          </p:spPr>
        </p:pic>
        <p:pic>
          <p:nvPicPr>
            <p:cNvPr id="99" name="Google Shape;99;p12"/>
            <p:cNvPicPr preferRelativeResize="0"/>
            <p:nvPr/>
          </p:nvPicPr>
          <p:blipFill>
            <a:blip r:embed="rId7">
              <a:alphaModFix/>
            </a:blip>
            <a:stretch>
              <a:fillRect/>
            </a:stretch>
          </p:blipFill>
          <p:spPr>
            <a:xfrm>
              <a:off x="6393680" y="3360412"/>
              <a:ext cx="2674619" cy="1783080"/>
            </a:xfrm>
            <a:prstGeom prst="rect">
              <a:avLst/>
            </a:prstGeom>
            <a:noFill/>
            <a:ln>
              <a:noFill/>
            </a:ln>
          </p:spPr>
        </p:pic>
        <p:pic>
          <p:nvPicPr>
            <p:cNvPr id="100" name="Google Shape;100;p12"/>
            <p:cNvPicPr preferRelativeResize="0"/>
            <p:nvPr/>
          </p:nvPicPr>
          <p:blipFill rotWithShape="1">
            <a:blip r:embed="rId8">
              <a:alphaModFix/>
            </a:blip>
            <a:srcRect b="0" l="0" r="0" t="17891"/>
            <a:stretch/>
          </p:blipFill>
          <p:spPr>
            <a:xfrm>
              <a:off x="4770525" y="3362575"/>
              <a:ext cx="1623150" cy="1783101"/>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445025"/>
            <a:ext cx="84681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YANG Data Model  =&gt; RESTCONF JSON Example </a:t>
            </a:r>
            <a:endParaRPr sz="2400"/>
          </a:p>
        </p:txBody>
      </p:sp>
      <p:pic>
        <p:nvPicPr>
          <p:cNvPr id="209" name="Google Shape;209;p30"/>
          <p:cNvPicPr preferRelativeResize="0"/>
          <p:nvPr/>
        </p:nvPicPr>
        <p:blipFill>
          <a:blip r:embed="rId3">
            <a:alphaModFix/>
          </a:blip>
          <a:stretch>
            <a:fillRect/>
          </a:stretch>
        </p:blipFill>
        <p:spPr>
          <a:xfrm>
            <a:off x="152400" y="1170125"/>
            <a:ext cx="3991087" cy="3820975"/>
          </a:xfrm>
          <a:prstGeom prst="rect">
            <a:avLst/>
          </a:prstGeom>
          <a:noFill/>
          <a:ln>
            <a:noFill/>
          </a:ln>
        </p:spPr>
      </p:pic>
      <p:sp>
        <p:nvSpPr>
          <p:cNvPr id="210" name="Google Shape;210;p30"/>
          <p:cNvSpPr txBox="1"/>
          <p:nvPr/>
        </p:nvSpPr>
        <p:spPr>
          <a:xfrm>
            <a:off x="4216675" y="1061250"/>
            <a:ext cx="4358400" cy="41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rgbClr val="434343"/>
                </a:solidFill>
                <a:highlight>
                  <a:srgbClr val="FFFF00"/>
                </a:highlight>
                <a:latin typeface="Courier New"/>
                <a:ea typeface="Courier New"/>
                <a:cs typeface="Courier New"/>
                <a:sym typeface="Courier New"/>
              </a:rPr>
              <a:t>"ietf-interfaces:</a:t>
            </a:r>
            <a:r>
              <a:rPr b="1" lang="en" sz="800">
                <a:solidFill>
                  <a:srgbClr val="434343"/>
                </a:solidFill>
                <a:highlight>
                  <a:srgbClr val="FFFF00"/>
                </a:highlight>
                <a:latin typeface="Courier New"/>
                <a:ea typeface="Courier New"/>
                <a:cs typeface="Courier New"/>
                <a:sym typeface="Courier New"/>
              </a:rPr>
              <a:t>interfaces</a:t>
            </a:r>
            <a:r>
              <a:rPr lang="en" sz="800">
                <a:solidFill>
                  <a:srgbClr val="434343"/>
                </a:solidFill>
                <a:highlight>
                  <a:srgbClr val="FFFF00"/>
                </a:highlight>
                <a:latin typeface="Courier New"/>
                <a:ea typeface="Courier New"/>
                <a:cs typeface="Courier New"/>
                <a:sym typeface="Courier New"/>
              </a:rPr>
              <a:t>"</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interface</a:t>
            </a:r>
            <a:r>
              <a:rPr lang="en" sz="800">
                <a:solidFill>
                  <a:schemeClr val="dk1"/>
                </a:solidFill>
                <a:latin typeface="Courier New"/>
                <a:ea typeface="Courier New"/>
                <a:cs typeface="Courier New"/>
                <a:sym typeface="Courier New"/>
              </a:rPr>
              <a:t>": </a:t>
            </a:r>
            <a:r>
              <a:rPr b="1" lang="en" sz="800">
                <a:solidFill>
                  <a:srgbClr val="FFFFFF"/>
                </a:solidFill>
                <a:highlight>
                  <a:srgbClr val="FF00FF"/>
                </a:highlight>
                <a:latin typeface="Courier New"/>
                <a:ea typeface="Courier New"/>
                <a:cs typeface="Courier New"/>
                <a:sym typeface="Courier New"/>
              </a:rPr>
              <a:t>[{</a:t>
            </a:r>
            <a:endParaRPr b="1" sz="800">
              <a:solidFill>
                <a:srgbClr val="FFFFFF"/>
              </a:solidFill>
              <a:highlight>
                <a:srgbClr val="FF00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name</a:t>
            </a:r>
            <a:r>
              <a:rPr lang="en" sz="800">
                <a:solidFill>
                  <a:schemeClr val="dk1"/>
                </a:solidFill>
                <a:latin typeface="Courier New"/>
                <a:ea typeface="Courier New"/>
                <a:cs typeface="Courier New"/>
                <a:sym typeface="Courier New"/>
              </a:rPr>
              <a:t>": "GigabitEthernet1",</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description</a:t>
            </a:r>
            <a:r>
              <a:rPr lang="en" sz="800">
                <a:solidFill>
                  <a:schemeClr val="dk1"/>
                </a:solidFill>
                <a:latin typeface="Courier New"/>
                <a:ea typeface="Courier New"/>
                <a:cs typeface="Courier New"/>
                <a:sym typeface="Courier New"/>
              </a:rPr>
              <a:t>": "VBox",</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type</a:t>
            </a:r>
            <a:r>
              <a:rPr lang="en" sz="800">
                <a:solidFill>
                  <a:schemeClr val="dk1"/>
                </a:solidFill>
                <a:latin typeface="Courier New"/>
                <a:ea typeface="Courier New"/>
                <a:cs typeface="Courier New"/>
                <a:sym typeface="Courier New"/>
              </a:rPr>
              <a:t>": "iana-if-type:ethernetCsmacd",</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enabled</a:t>
            </a:r>
            <a:r>
              <a:rPr lang="en" sz="800">
                <a:solidFill>
                  <a:schemeClr val="dk1"/>
                </a:solidFill>
                <a:latin typeface="Courier New"/>
                <a:ea typeface="Courier New"/>
                <a:cs typeface="Courier New"/>
                <a:sym typeface="Courier New"/>
              </a:rPr>
              <a:t>": true,</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ietf-ip:ipv4</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address</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rgbClr val="00FF00"/>
                </a:highlight>
                <a:latin typeface="Courier New"/>
                <a:ea typeface="Courier New"/>
                <a:cs typeface="Courier New"/>
                <a:sym typeface="Courier New"/>
              </a:rPr>
              <a:t>ip</a:t>
            </a:r>
            <a:r>
              <a:rPr lang="en" sz="800">
                <a:solidFill>
                  <a:schemeClr val="dk1"/>
                </a:solidFill>
                <a:latin typeface="Courier New"/>
                <a:ea typeface="Courier New"/>
                <a:cs typeface="Courier New"/>
                <a:sym typeface="Courier New"/>
              </a:rPr>
              <a:t>": "192.168.56.101",</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rgbClr val="00FF00"/>
                </a:highlight>
                <a:latin typeface="Courier New"/>
                <a:ea typeface="Courier New"/>
                <a:cs typeface="Courier New"/>
                <a:sym typeface="Courier New"/>
              </a:rPr>
              <a:t>netmask</a:t>
            </a:r>
            <a:r>
              <a:rPr lang="en" sz="800">
                <a:solidFill>
                  <a:schemeClr val="dk1"/>
                </a:solidFill>
                <a:latin typeface="Courier New"/>
                <a:ea typeface="Courier New"/>
                <a:cs typeface="Courier New"/>
                <a:sym typeface="Courier New"/>
              </a:rPr>
              <a:t>": "255.255.255.0"</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ietf-ip:ipv6</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"name": "Loopback9",</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"description": "Lo9",</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"type": "iana-if-type:softwareLoopback",</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"enabled": true,</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ietf-ip:ipv4</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address</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rgbClr val="00FF00"/>
                </a:highlight>
                <a:latin typeface="Courier New"/>
                <a:ea typeface="Courier New"/>
                <a:cs typeface="Courier New"/>
                <a:sym typeface="Courier New"/>
              </a:rPr>
              <a:t>ip</a:t>
            </a:r>
            <a:r>
              <a:rPr lang="en" sz="800">
                <a:solidFill>
                  <a:schemeClr val="dk1"/>
                </a:solidFill>
                <a:latin typeface="Courier New"/>
                <a:ea typeface="Courier New"/>
                <a:cs typeface="Courier New"/>
                <a:sym typeface="Courier New"/>
              </a:rPr>
              <a:t>": "10.9.9.9",</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highlight>
                  <a:srgbClr val="00FF00"/>
                </a:highlight>
                <a:latin typeface="Courier New"/>
                <a:ea typeface="Courier New"/>
                <a:cs typeface="Courier New"/>
                <a:sym typeface="Courier New"/>
              </a:rPr>
              <a:t>netmask</a:t>
            </a:r>
            <a:r>
              <a:rPr lang="en" sz="800">
                <a:solidFill>
                  <a:schemeClr val="dk1"/>
                </a:solidFill>
                <a:latin typeface="Courier New"/>
                <a:ea typeface="Courier New"/>
                <a:cs typeface="Courier New"/>
                <a:sym typeface="Courier New"/>
              </a:rPr>
              <a:t>": "255.255.255.0"</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"ietf-ip:ipv6": {}</a:t>
            </a:r>
            <a:endParaRPr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b="1" lang="en" sz="800">
                <a:solidFill>
                  <a:srgbClr val="FFFFFF"/>
                </a:solidFill>
                <a:highlight>
                  <a:srgbClr val="FF00FF"/>
                </a:highlight>
                <a:latin typeface="Courier New"/>
                <a:ea typeface="Courier New"/>
                <a:cs typeface="Courier New"/>
                <a:sym typeface="Courier New"/>
              </a:rPr>
              <a:t>}</a:t>
            </a:r>
            <a:endParaRPr b="1" sz="800">
              <a:solidFill>
                <a:srgbClr val="FFFFFF"/>
              </a:solidFill>
              <a:highlight>
                <a:srgbClr val="FF00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rgbClr val="FFFFFF"/>
                </a:solidFill>
                <a:highlight>
                  <a:srgbClr val="FF00FF"/>
                </a:highlight>
                <a:latin typeface="Courier New"/>
                <a:ea typeface="Courier New"/>
                <a:cs typeface="Courier New"/>
                <a:sym typeface="Courier New"/>
              </a:rPr>
              <a:t>]</a:t>
            </a:r>
            <a:endParaRPr sz="800">
              <a:solidFill>
                <a:srgbClr val="FFFFFF"/>
              </a:solidFill>
              <a:highlight>
                <a:srgbClr val="FF00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600">
                <a:solidFill>
                  <a:schemeClr val="dk1"/>
                </a:solidFill>
                <a:latin typeface="Courier New"/>
                <a:ea typeface="Courier New"/>
                <a:cs typeface="Courier New"/>
                <a:sym typeface="Courier New"/>
              </a:rPr>
              <a:t>    }</a:t>
            </a:r>
            <a:endParaRPr sz="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6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980000"/>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RESTCONF Response Data from CSR1000v</a:t>
            </a:r>
            <a:endParaRPr/>
          </a:p>
        </p:txBody>
      </p:sp>
      <p:sp>
        <p:nvSpPr>
          <p:cNvPr id="216" name="Google Shape;216;p3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1600"/>
              </a:spcBef>
              <a:spcAft>
                <a:spcPts val="0"/>
              </a:spcAft>
              <a:buNone/>
            </a:pPr>
            <a:r>
              <a:rPr b="1" lang="en" sz="1600">
                <a:highlight>
                  <a:srgbClr val="FFFF00"/>
                </a:highlight>
              </a:rPr>
              <a:t>RESTCONF </a:t>
            </a:r>
            <a:r>
              <a:rPr b="1" lang="en" sz="1600">
                <a:highlight>
                  <a:srgbClr val="FFFF00"/>
                </a:highlight>
              </a:rPr>
              <a:t>URL Example</a:t>
            </a:r>
            <a:br>
              <a:rPr b="1" lang="en" sz="1600">
                <a:highlight>
                  <a:srgbClr val="FFFF00"/>
                </a:highlight>
              </a:rPr>
            </a:br>
            <a:r>
              <a:rPr b="1" lang="en">
                <a:solidFill>
                  <a:srgbClr val="666666"/>
                </a:solidFill>
                <a:highlight>
                  <a:srgbClr val="FFFFFF"/>
                </a:highlight>
              </a:rPr>
              <a:t>URL: </a:t>
            </a:r>
            <a:r>
              <a:rPr lang="en" u="sng">
                <a:solidFill>
                  <a:srgbClr val="666666"/>
                </a:solidFill>
                <a:highlight>
                  <a:srgbClr val="FFFFFF"/>
                </a:highlight>
                <a:hlinkClick r:id="rId3">
                  <a:extLst>
                    <a:ext uri="{A12FA001-AC4F-418D-AE19-62706E023703}">
                      <ahyp:hlinkClr val="tx"/>
                    </a:ext>
                  </a:extLst>
                </a:hlinkClick>
              </a:rPr>
              <a:t>https://192.168.56.101/restconf/data/ietf-interfaces:interfaces</a:t>
            </a:r>
            <a:br>
              <a:rPr i="1" lang="en" sz="1000">
                <a:solidFill>
                  <a:srgbClr val="434343"/>
                </a:solidFill>
                <a:latin typeface="Courier New"/>
                <a:ea typeface="Courier New"/>
                <a:cs typeface="Courier New"/>
                <a:sym typeface="Courier New"/>
              </a:rPr>
            </a:br>
            <a:r>
              <a:rPr i="1" lang="en" sz="1000">
                <a:solidFill>
                  <a:srgbClr val="434343"/>
                </a:solidFill>
              </a:rPr>
              <a:t>Authentication header needed</a:t>
            </a:r>
            <a:endParaRPr i="1" sz="1000">
              <a:solidFill>
                <a:srgbClr val="434343"/>
              </a:solidFill>
            </a:endParaRPr>
          </a:p>
          <a:p>
            <a:pPr indent="0" lvl="0" marL="0" rtl="0" algn="l">
              <a:spcBef>
                <a:spcPts val="1600"/>
              </a:spcBef>
              <a:spcAft>
                <a:spcPts val="0"/>
              </a:spcAft>
              <a:buNone/>
            </a:pPr>
            <a:r>
              <a:rPr b="1" lang="en" sz="1600"/>
              <a:t>Raw Response (serialized, machine readable)</a:t>
            </a:r>
            <a:endParaRPr b="1" sz="1600"/>
          </a:p>
          <a:p>
            <a:pPr indent="0" lvl="0" marL="0" rtl="0" algn="l">
              <a:spcBef>
                <a:spcPts val="1600"/>
              </a:spcBef>
              <a:spcAft>
                <a:spcPts val="0"/>
              </a:spcAft>
              <a:buClr>
                <a:schemeClr val="dk1"/>
              </a:buClr>
              <a:buSzPts val="1100"/>
              <a:buFont typeface="Arial"/>
              <a:buNone/>
            </a:pPr>
            <a:r>
              <a:rPr lang="en" sz="1200">
                <a:solidFill>
                  <a:srgbClr val="434343"/>
                </a:solidFill>
                <a:latin typeface="Courier New"/>
                <a:ea typeface="Courier New"/>
                <a:cs typeface="Courier New"/>
                <a:sym typeface="Courier New"/>
              </a:rPr>
              <a:t>{"</a:t>
            </a:r>
            <a:r>
              <a:rPr lang="en" sz="1200">
                <a:solidFill>
                  <a:srgbClr val="434343"/>
                </a:solidFill>
                <a:highlight>
                  <a:srgbClr val="FFFF00"/>
                </a:highlight>
                <a:latin typeface="Courier New"/>
                <a:ea typeface="Courier New"/>
                <a:cs typeface="Courier New"/>
                <a:sym typeface="Courier New"/>
              </a:rPr>
              <a:t>ietf-interfaces:interfaces</a:t>
            </a:r>
            <a:r>
              <a:rPr lang="en" sz="1200">
                <a:solidFill>
                  <a:srgbClr val="434343"/>
                </a:solidFill>
                <a:latin typeface="Courier New"/>
                <a:ea typeface="Courier New"/>
                <a:cs typeface="Courier New"/>
                <a:sym typeface="Courier New"/>
              </a:rPr>
              <a:t>": {</a:t>
            </a:r>
            <a:r>
              <a:rPr b="1" lang="en" sz="1200">
                <a:solidFill>
                  <a:srgbClr val="FFFFFF"/>
                </a:solidFill>
                <a:highlight>
                  <a:srgbClr val="FF9900"/>
                </a:highlight>
                <a:latin typeface="Courier New"/>
                <a:ea typeface="Courier New"/>
                <a:cs typeface="Courier New"/>
                <a:sym typeface="Courier New"/>
              </a:rPr>
              <a:t>"interface"</a:t>
            </a:r>
            <a:r>
              <a:rPr lang="en" sz="1200">
                <a:solidFill>
                  <a:srgbClr val="434343"/>
                </a:solidFill>
                <a:latin typeface="Courier New"/>
                <a:ea typeface="Courier New"/>
                <a:cs typeface="Courier New"/>
                <a:sym typeface="Courier New"/>
              </a:rPr>
              <a:t>: [{</a:t>
            </a:r>
            <a:r>
              <a:rPr lang="en" sz="1200">
                <a:solidFill>
                  <a:srgbClr val="434343"/>
                </a:solidFill>
                <a:highlight>
                  <a:srgbClr val="00FFFF"/>
                </a:highlight>
                <a:latin typeface="Courier New"/>
                <a:ea typeface="Courier New"/>
                <a:cs typeface="Courier New"/>
                <a:sym typeface="Courier New"/>
              </a:rPr>
              <a:t>"name"</a:t>
            </a:r>
            <a:r>
              <a:rPr lang="en" sz="1200">
                <a:solidFill>
                  <a:srgbClr val="434343"/>
                </a:solidFill>
                <a:latin typeface="Courier New"/>
                <a:ea typeface="Courier New"/>
                <a:cs typeface="Courier New"/>
                <a:sym typeface="Courier New"/>
              </a:rPr>
              <a:t>: "GigabitEthernet1", </a:t>
            </a:r>
            <a:r>
              <a:rPr lang="en" sz="1200">
                <a:solidFill>
                  <a:srgbClr val="434343"/>
                </a:solidFill>
                <a:highlight>
                  <a:srgbClr val="00FFFF"/>
                </a:highlight>
                <a:latin typeface="Courier New"/>
                <a:ea typeface="Courier New"/>
                <a:cs typeface="Courier New"/>
                <a:sym typeface="Courier New"/>
              </a:rPr>
              <a:t>"description"</a:t>
            </a:r>
            <a:r>
              <a:rPr lang="en" sz="1200">
                <a:solidFill>
                  <a:srgbClr val="434343"/>
                </a:solidFill>
                <a:latin typeface="Courier New"/>
                <a:ea typeface="Courier New"/>
                <a:cs typeface="Courier New"/>
                <a:sym typeface="Courier New"/>
              </a:rPr>
              <a:t>: "VBox", </a:t>
            </a:r>
            <a:r>
              <a:rPr lang="en" sz="1200">
                <a:solidFill>
                  <a:srgbClr val="434343"/>
                </a:solidFill>
                <a:highlight>
                  <a:srgbClr val="00FFFF"/>
                </a:highlight>
                <a:latin typeface="Courier New"/>
                <a:ea typeface="Courier New"/>
                <a:cs typeface="Courier New"/>
                <a:sym typeface="Courier New"/>
              </a:rPr>
              <a:t>"type"</a:t>
            </a:r>
            <a:r>
              <a:rPr lang="en" sz="1200">
                <a:solidFill>
                  <a:srgbClr val="434343"/>
                </a:solidFill>
                <a:latin typeface="Courier New"/>
                <a:ea typeface="Courier New"/>
                <a:cs typeface="Courier New"/>
                <a:sym typeface="Courier New"/>
              </a:rPr>
              <a:t>: "iana-if-type:ethernetCsmacd", </a:t>
            </a:r>
            <a:r>
              <a:rPr lang="en" sz="1200">
                <a:solidFill>
                  <a:srgbClr val="434343"/>
                </a:solidFill>
                <a:highlight>
                  <a:srgbClr val="00FFFF"/>
                </a:highlight>
                <a:latin typeface="Courier New"/>
                <a:ea typeface="Courier New"/>
                <a:cs typeface="Courier New"/>
                <a:sym typeface="Courier New"/>
              </a:rPr>
              <a:t>"enabled"</a:t>
            </a:r>
            <a:r>
              <a:rPr lang="en" sz="1200">
                <a:solidFill>
                  <a:srgbClr val="434343"/>
                </a:solidFill>
                <a:latin typeface="Courier New"/>
                <a:ea typeface="Courier New"/>
                <a:cs typeface="Courier New"/>
                <a:sym typeface="Courier New"/>
              </a:rPr>
              <a:t>: true, "</a:t>
            </a:r>
            <a:r>
              <a:rPr lang="en" sz="1200">
                <a:solidFill>
                  <a:srgbClr val="434343"/>
                </a:solidFill>
                <a:highlight>
                  <a:srgbClr val="00FFFF"/>
                </a:highlight>
                <a:latin typeface="Courier New"/>
                <a:ea typeface="Courier New"/>
                <a:cs typeface="Courier New"/>
                <a:sym typeface="Courier New"/>
              </a:rPr>
              <a:t>ietf-ip:ipv4</a:t>
            </a:r>
            <a:r>
              <a:rPr lang="en" sz="1200">
                <a:solidFill>
                  <a:srgbClr val="434343"/>
                </a:solidFill>
                <a:latin typeface="Courier New"/>
                <a:ea typeface="Courier New"/>
                <a:cs typeface="Courier New"/>
                <a:sym typeface="Courier New"/>
              </a:rPr>
              <a:t>": {</a:t>
            </a:r>
            <a:r>
              <a:rPr b="1" lang="en" sz="1200">
                <a:solidFill>
                  <a:srgbClr val="FFFFFF"/>
                </a:solidFill>
                <a:highlight>
                  <a:srgbClr val="FF9900"/>
                </a:highlight>
                <a:latin typeface="Courier New"/>
                <a:ea typeface="Courier New"/>
                <a:cs typeface="Courier New"/>
                <a:sym typeface="Courier New"/>
              </a:rPr>
              <a:t>"address"</a:t>
            </a:r>
            <a:r>
              <a:rPr lang="en" sz="1200">
                <a:solidFill>
                  <a:srgbClr val="434343"/>
                </a:solidFill>
                <a:latin typeface="Courier New"/>
                <a:ea typeface="Courier New"/>
                <a:cs typeface="Courier New"/>
                <a:sym typeface="Courier New"/>
              </a:rPr>
              <a:t>: [{</a:t>
            </a:r>
            <a:r>
              <a:rPr lang="en" sz="1200">
                <a:solidFill>
                  <a:srgbClr val="434343"/>
                </a:solidFill>
                <a:highlight>
                  <a:srgbClr val="00FF00"/>
                </a:highlight>
                <a:latin typeface="Courier New"/>
                <a:ea typeface="Courier New"/>
                <a:cs typeface="Courier New"/>
                <a:sym typeface="Courier New"/>
              </a:rPr>
              <a:t>"ip"</a:t>
            </a:r>
            <a:r>
              <a:rPr lang="en" sz="1200">
                <a:solidFill>
                  <a:srgbClr val="434343"/>
                </a:solidFill>
                <a:latin typeface="Courier New"/>
                <a:ea typeface="Courier New"/>
                <a:cs typeface="Courier New"/>
                <a:sym typeface="Courier New"/>
              </a:rPr>
              <a:t>: "192.168.56.101", </a:t>
            </a:r>
            <a:r>
              <a:rPr lang="en" sz="1200">
                <a:solidFill>
                  <a:srgbClr val="434343"/>
                </a:solidFill>
                <a:highlight>
                  <a:srgbClr val="00FF00"/>
                </a:highlight>
                <a:latin typeface="Courier New"/>
                <a:ea typeface="Courier New"/>
                <a:cs typeface="Courier New"/>
                <a:sym typeface="Courier New"/>
              </a:rPr>
              <a:t>"netmask"</a:t>
            </a:r>
            <a:r>
              <a:rPr lang="en" sz="1200">
                <a:solidFill>
                  <a:srgbClr val="434343"/>
                </a:solidFill>
                <a:latin typeface="Courier New"/>
                <a:ea typeface="Courier New"/>
                <a:cs typeface="Courier New"/>
                <a:sym typeface="Courier New"/>
              </a:rPr>
              <a:t>: "255.255.255.0"}]}, "</a:t>
            </a:r>
            <a:r>
              <a:rPr lang="en" sz="1200">
                <a:solidFill>
                  <a:srgbClr val="434343"/>
                </a:solidFill>
                <a:highlight>
                  <a:srgbClr val="00FF00"/>
                </a:highlight>
                <a:latin typeface="Courier New"/>
                <a:ea typeface="Courier New"/>
                <a:cs typeface="Courier New"/>
                <a:sym typeface="Courier New"/>
              </a:rPr>
              <a:t>ietf-ip:ipv6</a:t>
            </a:r>
            <a:r>
              <a:rPr lang="en" sz="1200">
                <a:solidFill>
                  <a:srgbClr val="434343"/>
                </a:solidFill>
                <a:latin typeface="Courier New"/>
                <a:ea typeface="Courier New"/>
                <a:cs typeface="Courier New"/>
                <a:sym typeface="Courier New"/>
              </a:rPr>
              <a:t>": {}}, {"name": "Loopback9", "description": "999", "type": "iana-if-type:softwareLoopback", "enabled": true, "ietf-ip:ipv4": {"address": [{"ip": "10.9.9.9", "netmask": "255.255.255.0"},</a:t>
            </a:r>
            <a:r>
              <a:rPr lang="en" sz="1200">
                <a:solidFill>
                  <a:srgbClr val="434343"/>
                </a:solidFill>
                <a:latin typeface="Courier New"/>
                <a:ea typeface="Courier New"/>
                <a:cs typeface="Courier New"/>
                <a:sym typeface="Courier New"/>
              </a:rPr>
              <a:t>{"ip": "172.29.0.9", "netmask": "255.255.255.0"}</a:t>
            </a:r>
            <a:r>
              <a:rPr lang="en" sz="1200">
                <a:solidFill>
                  <a:srgbClr val="434343"/>
                </a:solidFill>
                <a:latin typeface="Courier New"/>
                <a:ea typeface="Courier New"/>
                <a:cs typeface="Courier New"/>
                <a:sym typeface="Courier New"/>
              </a:rPr>
              <a:t>]}, "ietf-ip:ipv6": {}}]}}</a:t>
            </a:r>
            <a:endParaRPr sz="1400">
              <a:solidFill>
                <a:srgbClr val="434343"/>
              </a:solidFill>
              <a:latin typeface="Courier New"/>
              <a:ea typeface="Courier New"/>
              <a:cs typeface="Courier New"/>
              <a:sym typeface="Courier New"/>
            </a:endParaRPr>
          </a:p>
          <a:p>
            <a:pPr indent="0" lvl="0" marL="0" rtl="0" algn="l">
              <a:spcBef>
                <a:spcPts val="1600"/>
              </a:spcBef>
              <a:spcAft>
                <a:spcPts val="400"/>
              </a:spcAft>
              <a:buClr>
                <a:schemeClr val="dk1"/>
              </a:buClr>
              <a:buSzPts val="1100"/>
              <a:buFont typeface="Arial"/>
              <a:buNone/>
            </a:pPr>
            <a:r>
              <a:t/>
            </a:r>
            <a:endParaRPr sz="1400">
              <a:solidFill>
                <a:srgbClr val="43434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RESTCONF Pretty Response with json.dumps</a:t>
            </a:r>
            <a:endParaRPr/>
          </a:p>
        </p:txBody>
      </p:sp>
      <p:sp>
        <p:nvSpPr>
          <p:cNvPr id="222" name="Google Shape;222;p32"/>
          <p:cNvSpPr txBox="1"/>
          <p:nvPr>
            <p:ph idx="1" type="body"/>
          </p:nvPr>
        </p:nvSpPr>
        <p:spPr>
          <a:xfrm>
            <a:off x="311700" y="973275"/>
            <a:ext cx="8520600" cy="412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1000">
                <a:solidFill>
                  <a:schemeClr val="dk1"/>
                </a:solidFill>
                <a:latin typeface="Courier New"/>
                <a:ea typeface="Courier New"/>
                <a:cs typeface="Courier New"/>
                <a:sym typeface="Courier New"/>
              </a:rPr>
              <a:t> </a:t>
            </a:r>
            <a:r>
              <a:rPr lang="en" sz="1000">
                <a:solidFill>
                  <a:srgbClr val="434343"/>
                </a:solidFill>
                <a:highlight>
                  <a:srgbClr val="FFFF00"/>
                </a:highlight>
                <a:latin typeface="Courier New"/>
                <a:ea typeface="Courier New"/>
                <a:cs typeface="Courier New"/>
                <a:sym typeface="Courier New"/>
              </a:rPr>
              <a:t>"ietf-interfaces:</a:t>
            </a:r>
            <a:r>
              <a:rPr b="1" lang="en" sz="1000">
                <a:solidFill>
                  <a:srgbClr val="434343"/>
                </a:solidFill>
                <a:highlight>
                  <a:srgbClr val="FFFF00"/>
                </a:highlight>
                <a:latin typeface="Courier New"/>
                <a:ea typeface="Courier New"/>
                <a:cs typeface="Courier New"/>
                <a:sym typeface="Courier New"/>
              </a:rPr>
              <a:t>interfaces</a:t>
            </a:r>
            <a:r>
              <a:rPr lang="en" sz="1000">
                <a:solidFill>
                  <a:srgbClr val="434343"/>
                </a:solidFill>
                <a:highlight>
                  <a:srgbClr val="FFFF00"/>
                </a:highlight>
                <a:latin typeface="Courier New"/>
                <a:ea typeface="Courier New"/>
                <a:cs typeface="Courier New"/>
                <a:sym typeface="Courier New"/>
              </a:rPr>
              <a:t>"</a:t>
            </a: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1000">
                <a:solidFill>
                  <a:schemeClr val="dk1"/>
                </a:solidFill>
                <a:latin typeface="Courier New"/>
                <a:ea typeface="Courier New"/>
                <a:cs typeface="Courier New"/>
                <a:sym typeface="Courier New"/>
              </a:rPr>
              <a:t>     "</a:t>
            </a:r>
            <a:r>
              <a:rPr b="1" lang="en" sz="1000">
                <a:solidFill>
                  <a:srgbClr val="FFFFFF"/>
                </a:solidFill>
                <a:highlight>
                  <a:srgbClr val="FF9900"/>
                </a:highlight>
                <a:latin typeface="Courier New"/>
                <a:ea typeface="Courier New"/>
                <a:cs typeface="Courier New"/>
                <a:sym typeface="Courier New"/>
              </a:rPr>
              <a:t>interface</a:t>
            </a:r>
            <a:r>
              <a:rPr lang="en" sz="1000">
                <a:solidFill>
                  <a:schemeClr val="dk1"/>
                </a:solidFill>
                <a:latin typeface="Courier New"/>
                <a:ea typeface="Courier New"/>
                <a:cs typeface="Courier New"/>
                <a:sym typeface="Courier New"/>
              </a:rPr>
              <a:t>": </a:t>
            </a:r>
            <a:r>
              <a:rPr b="1" lang="en" sz="1000">
                <a:solidFill>
                  <a:srgbClr val="FFFFFF"/>
                </a:solidFill>
                <a:highlight>
                  <a:srgbClr val="FF00FF"/>
                </a:highlight>
                <a:latin typeface="Courier New"/>
                <a:ea typeface="Courier New"/>
                <a:cs typeface="Courier New"/>
                <a:sym typeface="Courier New"/>
              </a:rPr>
              <a:t>[{</a:t>
            </a:r>
            <a:endParaRPr b="1" sz="1000">
              <a:solidFill>
                <a:srgbClr val="FFFFFF"/>
              </a:solidFill>
              <a:highlight>
                <a:srgbClr val="FF00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name</a:t>
            </a:r>
            <a:r>
              <a:rPr lang="en" sz="800">
                <a:solidFill>
                  <a:schemeClr val="dk1"/>
                </a:solidFill>
                <a:latin typeface="Courier New"/>
                <a:ea typeface="Courier New"/>
                <a:cs typeface="Courier New"/>
                <a:sym typeface="Courier New"/>
              </a:rPr>
              <a:t>": "GigabitEthernet1",</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description</a:t>
            </a:r>
            <a:r>
              <a:rPr lang="en" sz="800">
                <a:solidFill>
                  <a:schemeClr val="dk1"/>
                </a:solidFill>
                <a:latin typeface="Courier New"/>
                <a:ea typeface="Courier New"/>
                <a:cs typeface="Courier New"/>
                <a:sym typeface="Courier New"/>
              </a:rPr>
              <a:t>": "VBox",</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type</a:t>
            </a:r>
            <a:r>
              <a:rPr lang="en" sz="800">
                <a:solidFill>
                  <a:schemeClr val="dk1"/>
                </a:solidFill>
                <a:latin typeface="Courier New"/>
                <a:ea typeface="Courier New"/>
                <a:cs typeface="Courier New"/>
                <a:sym typeface="Courier New"/>
              </a:rPr>
              <a:t>": "iana-if-type:ethernetCsmacd",</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enabled</a:t>
            </a:r>
            <a:r>
              <a:rPr lang="en" sz="800">
                <a:solidFill>
                  <a:schemeClr val="dk1"/>
                </a:solidFill>
                <a:latin typeface="Courier New"/>
                <a:ea typeface="Courier New"/>
                <a:cs typeface="Courier New"/>
                <a:sym typeface="Courier New"/>
              </a:rPr>
              <a:t>": true,</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ietf-ip:ipv4</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address</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800">
                <a:solidFill>
                  <a:schemeClr val="dk1"/>
                </a:solidFill>
                <a:highlight>
                  <a:srgbClr val="00FF00"/>
                </a:highlight>
                <a:latin typeface="Courier New"/>
                <a:ea typeface="Courier New"/>
                <a:cs typeface="Courier New"/>
                <a:sym typeface="Courier New"/>
              </a:rPr>
              <a:t>ip</a:t>
            </a:r>
            <a:r>
              <a:rPr lang="en" sz="800">
                <a:solidFill>
                  <a:schemeClr val="dk1"/>
                </a:solidFill>
                <a:latin typeface="Courier New"/>
                <a:ea typeface="Courier New"/>
                <a:cs typeface="Courier New"/>
                <a:sym typeface="Courier New"/>
              </a:rPr>
              <a:t>": "192.168.56.101",</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800">
                <a:solidFill>
                  <a:schemeClr val="dk1"/>
                </a:solidFill>
                <a:highlight>
                  <a:srgbClr val="00FF00"/>
                </a:highlight>
                <a:latin typeface="Courier New"/>
                <a:ea typeface="Courier New"/>
                <a:cs typeface="Courier New"/>
                <a:sym typeface="Courier New"/>
              </a:rPr>
              <a:t>netmask</a:t>
            </a:r>
            <a:r>
              <a:rPr lang="en" sz="800">
                <a:solidFill>
                  <a:schemeClr val="dk1"/>
                </a:solidFill>
                <a:latin typeface="Courier New"/>
                <a:ea typeface="Courier New"/>
                <a:cs typeface="Courier New"/>
                <a:sym typeface="Courier New"/>
              </a:rPr>
              <a:t>": "255.255.255.0"</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ietf-ip:ipv6</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"name": "Loopback9",</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"description": "Lo9",</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"type": "iana-if-type:softwareLoopback",</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"enabled": true,</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800">
                <a:solidFill>
                  <a:schemeClr val="dk1"/>
                </a:solidFill>
                <a:highlight>
                  <a:srgbClr val="00FFFF"/>
                </a:highlight>
                <a:latin typeface="Courier New"/>
                <a:ea typeface="Courier New"/>
                <a:cs typeface="Courier New"/>
                <a:sym typeface="Courier New"/>
              </a:rPr>
              <a:t>ietf-ip:ipv4</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address</a:t>
            </a:r>
            <a:r>
              <a:rPr lang="en" sz="800">
                <a:solidFill>
                  <a:schemeClr val="dk1"/>
                </a:solidFill>
                <a:latin typeface="Courier New"/>
                <a:ea typeface="Courier New"/>
                <a:cs typeface="Courier New"/>
                <a:sym typeface="Courier New"/>
              </a:rPr>
              <a:t>": [{"</a:t>
            </a:r>
            <a:r>
              <a:rPr lang="en" sz="800">
                <a:solidFill>
                  <a:schemeClr val="dk1"/>
                </a:solidFill>
                <a:highlight>
                  <a:srgbClr val="00FF00"/>
                </a:highlight>
                <a:latin typeface="Courier New"/>
                <a:ea typeface="Courier New"/>
                <a:cs typeface="Courier New"/>
                <a:sym typeface="Courier New"/>
              </a:rPr>
              <a:t>ip</a:t>
            </a:r>
            <a:r>
              <a:rPr lang="en" sz="800">
                <a:solidFill>
                  <a:schemeClr val="dk1"/>
                </a:solidFill>
                <a:latin typeface="Courier New"/>
                <a:ea typeface="Courier New"/>
                <a:cs typeface="Courier New"/>
                <a:sym typeface="Courier New"/>
              </a:rPr>
              <a:t>": "10.9.9.9", "</a:t>
            </a:r>
            <a:r>
              <a:rPr lang="en" sz="800">
                <a:solidFill>
                  <a:schemeClr val="dk1"/>
                </a:solidFill>
                <a:highlight>
                  <a:srgbClr val="00FF00"/>
                </a:highlight>
                <a:latin typeface="Courier New"/>
                <a:ea typeface="Courier New"/>
                <a:cs typeface="Courier New"/>
                <a:sym typeface="Courier New"/>
              </a:rPr>
              <a:t>netmask</a:t>
            </a:r>
            <a:r>
              <a:rPr lang="en" sz="800">
                <a:solidFill>
                  <a:schemeClr val="dk1"/>
                </a:solidFill>
                <a:latin typeface="Courier New"/>
                <a:ea typeface="Courier New"/>
                <a:cs typeface="Courier New"/>
                <a:sym typeface="Courier New"/>
              </a:rPr>
              <a:t>": "255.255.255.0"},</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                                </a:t>
            </a:r>
            <a:r>
              <a:rPr lang="en" sz="800">
                <a:solidFill>
                  <a:schemeClr val="dk1"/>
                </a:solidFill>
                <a:latin typeface="Courier New"/>
                <a:ea typeface="Courier New"/>
                <a:cs typeface="Courier New"/>
                <a:sym typeface="Courier New"/>
              </a:rPr>
              <a:t>{"</a:t>
            </a:r>
            <a:r>
              <a:rPr lang="en" sz="800">
                <a:solidFill>
                  <a:schemeClr val="dk1"/>
                </a:solidFill>
                <a:highlight>
                  <a:srgbClr val="00FF00"/>
                </a:highlight>
                <a:latin typeface="Courier New"/>
                <a:ea typeface="Courier New"/>
                <a:cs typeface="Courier New"/>
                <a:sym typeface="Courier New"/>
              </a:rPr>
              <a:t>ip</a:t>
            </a:r>
            <a:r>
              <a:rPr lang="en" sz="800">
                <a:solidFill>
                  <a:schemeClr val="dk1"/>
                </a:solidFill>
                <a:latin typeface="Courier New"/>
                <a:ea typeface="Courier New"/>
                <a:cs typeface="Courier New"/>
                <a:sym typeface="Courier New"/>
              </a:rPr>
              <a:t>": "172.29.0.9", "</a:t>
            </a:r>
            <a:r>
              <a:rPr lang="en" sz="800">
                <a:solidFill>
                  <a:schemeClr val="dk1"/>
                </a:solidFill>
                <a:highlight>
                  <a:srgbClr val="00FF00"/>
                </a:highlight>
                <a:latin typeface="Courier New"/>
                <a:ea typeface="Courier New"/>
                <a:cs typeface="Courier New"/>
                <a:sym typeface="Courier New"/>
              </a:rPr>
              <a:t>netmask</a:t>
            </a:r>
            <a:r>
              <a:rPr lang="en" sz="800">
                <a:solidFill>
                  <a:schemeClr val="dk1"/>
                </a:solidFill>
                <a:latin typeface="Courier New"/>
                <a:ea typeface="Courier New"/>
                <a:cs typeface="Courier New"/>
                <a:sym typeface="Courier New"/>
              </a:rPr>
              <a:t>": "255.255.255.0"}</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"ietf-ip:ipv6":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b="1" lang="en" sz="1000">
                <a:solidFill>
                  <a:srgbClr val="FFFFFF"/>
                </a:solidFill>
                <a:highlight>
                  <a:srgbClr val="FF00FF"/>
                </a:highlight>
                <a:latin typeface="Courier New"/>
                <a:ea typeface="Courier New"/>
                <a:cs typeface="Courier New"/>
                <a:sym typeface="Courier New"/>
              </a:rPr>
              <a:t>}</a:t>
            </a:r>
            <a:endParaRPr b="1" sz="1000">
              <a:solidFill>
                <a:srgbClr val="FFFFFF"/>
              </a:solidFill>
              <a:highlight>
                <a:srgbClr val="FF00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rgbClr val="FFFFFF"/>
                </a:solidFill>
                <a:highlight>
                  <a:srgbClr val="FF00FF"/>
                </a:highlight>
                <a:latin typeface="Courier New"/>
                <a:ea typeface="Courier New"/>
                <a:cs typeface="Courier New"/>
                <a:sym typeface="Courier New"/>
              </a:rPr>
              <a:t>]</a:t>
            </a:r>
            <a:endParaRPr sz="1000">
              <a:solidFill>
                <a:srgbClr val="FFFFFF"/>
              </a:solidFill>
              <a:highlight>
                <a:srgbClr val="FF00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600">
                <a:solidFill>
                  <a:schemeClr val="dk1"/>
                </a:solidFill>
                <a:latin typeface="Courier New"/>
                <a:ea typeface="Courier New"/>
                <a:cs typeface="Courier New"/>
                <a:sym typeface="Courier New"/>
              </a:rPr>
              <a:t>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200">
              <a:solidFill>
                <a:srgbClr val="980000"/>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b="1" sz="10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400"/>
              </a:spcAft>
              <a:buNone/>
            </a:pPr>
            <a:r>
              <a:t/>
            </a:r>
            <a:endParaRPr sz="900">
              <a:solidFill>
                <a:srgbClr val="434343"/>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idx="1" type="body"/>
          </p:nvPr>
        </p:nvSpPr>
        <p:spPr>
          <a:xfrm>
            <a:off x="311700" y="1142250"/>
            <a:ext cx="8670300" cy="39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highlight>
                  <a:srgbClr val="FFFF00"/>
                </a:highlight>
              </a:rPr>
              <a:t>PYTHON CODE TO FILTER JSON DATA FROM CSR1000v </a:t>
            </a:r>
            <a:r>
              <a:rPr lang="en" sz="1200">
                <a:highlight>
                  <a:srgbClr val="FFFF00"/>
                </a:highlight>
              </a:rPr>
              <a:t>(no loop, only indexes used)</a:t>
            </a:r>
            <a:endParaRPr sz="1200">
              <a:highlight>
                <a:srgbClr val="FFFF00"/>
              </a:highlight>
            </a:endParaRPr>
          </a:p>
          <a:p>
            <a:pPr indent="0" lvl="0" marL="0" rtl="0" algn="l">
              <a:lnSpc>
                <a:spcPct val="100000"/>
              </a:lnSpc>
              <a:spcBef>
                <a:spcPts val="0"/>
              </a:spcBef>
              <a:spcAft>
                <a:spcPts val="0"/>
              </a:spcAft>
              <a:buNone/>
            </a:pPr>
            <a:r>
              <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100">
                <a:solidFill>
                  <a:srgbClr val="0000FF"/>
                </a:solidFill>
                <a:latin typeface="Courier New"/>
                <a:ea typeface="Courier New"/>
                <a:cs typeface="Courier New"/>
                <a:sym typeface="Courier New"/>
              </a:rPr>
              <a:t>print("=&gt; Printing filtered response</a:t>
            </a:r>
            <a:r>
              <a:rPr b="1" lang="en" sz="1100">
                <a:solidFill>
                  <a:srgbClr val="0000FF"/>
                </a:solidFill>
                <a:latin typeface="Courier New"/>
                <a:ea typeface="Courier New"/>
                <a:cs typeface="Courier New"/>
                <a:sym typeface="Courier New"/>
              </a:rPr>
              <a:t> (first interface)")</a:t>
            </a:r>
            <a:endParaRPr b="1" sz="11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100">
                <a:solidFill>
                  <a:srgbClr val="FF00FF"/>
                </a:solidFill>
                <a:latin typeface="Courier New"/>
                <a:ea typeface="Courier New"/>
                <a:cs typeface="Courier New"/>
                <a:sym typeface="Courier New"/>
              </a:rPr>
              <a:t>print("Interface Name: ")</a:t>
            </a:r>
            <a:endParaRPr b="1" sz="1100">
              <a:solidFill>
                <a:srgbClr val="FF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dk1"/>
                </a:solidFill>
                <a:latin typeface="Courier New"/>
                <a:ea typeface="Courier New"/>
                <a:cs typeface="Courier New"/>
                <a:sym typeface="Courier New"/>
              </a:rPr>
              <a:t>print(response_json</a:t>
            </a:r>
            <a:r>
              <a:rPr b="1" lang="en" sz="1100">
                <a:solidFill>
                  <a:srgbClr val="666666"/>
                </a:solidFill>
                <a:highlight>
                  <a:srgbClr val="FFFF00"/>
                </a:highlight>
                <a:latin typeface="Courier New"/>
                <a:ea typeface="Courier New"/>
                <a:cs typeface="Courier New"/>
                <a:sym typeface="Courier New"/>
              </a:rPr>
              <a:t>["ietf-interfaces:interfaces"]["interface"]</a:t>
            </a:r>
            <a:r>
              <a:rPr b="1" lang="en" sz="1100">
                <a:solidFill>
                  <a:srgbClr val="FFFFFF"/>
                </a:solidFill>
                <a:highlight>
                  <a:srgbClr val="CC4125"/>
                </a:highlight>
                <a:latin typeface="Courier New"/>
                <a:ea typeface="Courier New"/>
                <a:cs typeface="Courier New"/>
                <a:sym typeface="Courier New"/>
              </a:rPr>
              <a:t>[0]</a:t>
            </a:r>
            <a:r>
              <a:rPr b="1" lang="en" sz="1100">
                <a:solidFill>
                  <a:srgbClr val="666666"/>
                </a:solidFill>
                <a:highlight>
                  <a:srgbClr val="FFFF00"/>
                </a:highlight>
                <a:latin typeface="Courier New"/>
                <a:ea typeface="Courier New"/>
                <a:cs typeface="Courier New"/>
                <a:sym typeface="Courier New"/>
              </a:rPr>
              <a:t>["name"]</a:t>
            </a:r>
            <a:r>
              <a:rPr lang="en" sz="1100">
                <a:solidFill>
                  <a:srgbClr val="666666"/>
                </a:solidFill>
                <a:highlight>
                  <a:srgbClr val="FFFF00"/>
                </a:highlight>
                <a:latin typeface="Courier New"/>
                <a:ea typeface="Courier New"/>
                <a:cs typeface="Courier New"/>
                <a:sym typeface="Courier New"/>
              </a:rPr>
              <a:t>)</a:t>
            </a:r>
            <a:endParaRPr sz="11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100">
                <a:solidFill>
                  <a:srgbClr val="990000"/>
                </a:solidFill>
                <a:latin typeface="Courier New"/>
                <a:ea typeface="Courier New"/>
                <a:cs typeface="Courier New"/>
                <a:sym typeface="Courier New"/>
              </a:rPr>
              <a:t>print("IP Address + Subnet: " )</a:t>
            </a:r>
            <a:endParaRPr b="1" sz="1100">
              <a:solidFill>
                <a:srgbClr val="99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dk1"/>
                </a:solidFill>
                <a:latin typeface="Courier New"/>
                <a:ea typeface="Courier New"/>
                <a:cs typeface="Courier New"/>
                <a:sym typeface="Courier New"/>
              </a:rPr>
              <a:t>ip_subnet = resp</a:t>
            </a:r>
            <a:r>
              <a:rPr b="1" lang="en" sz="1100">
                <a:solidFill>
                  <a:srgbClr val="666666"/>
                </a:solidFill>
                <a:highlight>
                  <a:srgbClr val="FFFF00"/>
                </a:highlight>
                <a:latin typeface="Courier New"/>
                <a:ea typeface="Courier New"/>
                <a:cs typeface="Courier New"/>
                <a:sym typeface="Courier New"/>
              </a:rPr>
              <a:t>["ietf-interfaces:interfaces"]["interface"]</a:t>
            </a:r>
            <a:r>
              <a:rPr b="1" lang="en" sz="1100">
                <a:solidFill>
                  <a:schemeClr val="lt1"/>
                </a:solidFill>
                <a:highlight>
                  <a:srgbClr val="CC4125"/>
                </a:highlight>
                <a:latin typeface="Courier New"/>
                <a:ea typeface="Courier New"/>
                <a:cs typeface="Courier New"/>
                <a:sym typeface="Courier New"/>
              </a:rPr>
              <a:t>[0]</a:t>
            </a:r>
            <a:r>
              <a:rPr b="1" lang="en" sz="1100">
                <a:solidFill>
                  <a:srgbClr val="666666"/>
                </a:solidFill>
                <a:highlight>
                  <a:srgbClr val="FFFF00"/>
                </a:highlight>
                <a:latin typeface="Courier New"/>
                <a:ea typeface="Courier New"/>
                <a:cs typeface="Courier New"/>
                <a:sym typeface="Courier New"/>
              </a:rPr>
              <a:t>["</a:t>
            </a:r>
            <a:r>
              <a:rPr b="1" lang="en" sz="1100">
                <a:solidFill>
                  <a:srgbClr val="666666"/>
                </a:solidFill>
                <a:highlight>
                  <a:srgbClr val="FFFF00"/>
                </a:highlight>
                <a:latin typeface="Courier New"/>
                <a:ea typeface="Courier New"/>
                <a:cs typeface="Courier New"/>
                <a:sym typeface="Courier New"/>
              </a:rPr>
              <a:t>ietf-ip:ipv4"]["address"]</a:t>
            </a:r>
            <a:r>
              <a:rPr b="1" lang="en" sz="1100">
                <a:solidFill>
                  <a:srgbClr val="666666"/>
                </a:solidFill>
                <a:latin typeface="Courier New"/>
                <a:ea typeface="Courier New"/>
                <a:cs typeface="Courier New"/>
                <a:sym typeface="Courier New"/>
              </a:rPr>
              <a:t> </a:t>
            </a:r>
            <a:endParaRPr b="1" sz="11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dk1"/>
                </a:solidFill>
                <a:latin typeface="Courier New"/>
                <a:ea typeface="Courier New"/>
                <a:cs typeface="Courier New"/>
                <a:sym typeface="Courier New"/>
              </a:rPr>
              <a:t>print(ip_subnet)</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100">
                <a:solidFill>
                  <a:srgbClr val="0000FF"/>
                </a:solidFill>
                <a:latin typeface="Courier New"/>
                <a:ea typeface="Courier New"/>
                <a:cs typeface="Courier New"/>
                <a:sym typeface="Courier New"/>
              </a:rPr>
              <a:t>print("=&gt; Printing filtered response (three interfaces)")</a:t>
            </a:r>
            <a:endParaRPr b="1" sz="1100">
              <a:solidFill>
                <a:srgbClr val="FF99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dk1"/>
                </a:solidFill>
                <a:latin typeface="Courier New"/>
                <a:ea typeface="Courier New"/>
                <a:cs typeface="Courier New"/>
                <a:sym typeface="Courier New"/>
              </a:rPr>
              <a:t>ip1 = resp</a:t>
            </a:r>
            <a:r>
              <a:rPr b="1" lang="en" sz="1100">
                <a:solidFill>
                  <a:srgbClr val="666666"/>
                </a:solidFill>
                <a:highlight>
                  <a:srgbClr val="FFFF00"/>
                </a:highlight>
                <a:latin typeface="Courier New"/>
                <a:ea typeface="Courier New"/>
                <a:cs typeface="Courier New"/>
                <a:sym typeface="Courier New"/>
              </a:rPr>
              <a:t>["ietf-interfaces:interfaces"]["interface"]</a:t>
            </a:r>
            <a:r>
              <a:rPr b="1" lang="en" sz="1100">
                <a:solidFill>
                  <a:schemeClr val="lt1"/>
                </a:solidFill>
                <a:highlight>
                  <a:srgbClr val="CC4125"/>
                </a:highlight>
                <a:latin typeface="Courier New"/>
                <a:ea typeface="Courier New"/>
                <a:cs typeface="Courier New"/>
                <a:sym typeface="Courier New"/>
              </a:rPr>
              <a:t>[0]</a:t>
            </a:r>
            <a:r>
              <a:rPr b="1" lang="en" sz="1100">
                <a:solidFill>
                  <a:srgbClr val="666666"/>
                </a:solidFill>
                <a:highlight>
                  <a:srgbClr val="FFFF00"/>
                </a:highlight>
                <a:latin typeface="Courier New"/>
                <a:ea typeface="Courier New"/>
                <a:cs typeface="Courier New"/>
                <a:sym typeface="Courier New"/>
              </a:rPr>
              <a:t>["ietf-ip:ipv4"]["address"]</a:t>
            </a:r>
            <a:r>
              <a:rPr b="1" lang="en" sz="1100">
                <a:solidFill>
                  <a:srgbClr val="FFFFFF"/>
                </a:solidFill>
                <a:highlight>
                  <a:srgbClr val="6D9EEB"/>
                </a:highlight>
                <a:latin typeface="Courier New"/>
                <a:ea typeface="Courier New"/>
                <a:cs typeface="Courier New"/>
                <a:sym typeface="Courier New"/>
              </a:rPr>
              <a:t>[0]</a:t>
            </a:r>
            <a:r>
              <a:rPr b="1" lang="en" sz="1100">
                <a:solidFill>
                  <a:srgbClr val="666666"/>
                </a:solidFill>
                <a:highlight>
                  <a:srgbClr val="FFFF00"/>
                </a:highlight>
                <a:latin typeface="Courier New"/>
                <a:ea typeface="Courier New"/>
                <a:cs typeface="Courier New"/>
                <a:sym typeface="Courier New"/>
              </a:rPr>
              <a:t>["ip"]</a:t>
            </a:r>
            <a:endParaRPr b="1" sz="11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ip2 = resp["ietf-interfaces:interfaces"]["interface"]</a:t>
            </a:r>
            <a:r>
              <a:rPr b="1" lang="en" sz="1100">
                <a:solidFill>
                  <a:srgbClr val="FFFFFF"/>
                </a:solidFill>
                <a:highlight>
                  <a:srgbClr val="F6B26B"/>
                </a:highlight>
                <a:latin typeface="Courier New"/>
                <a:ea typeface="Courier New"/>
                <a:cs typeface="Courier New"/>
                <a:sym typeface="Courier New"/>
              </a:rPr>
              <a:t>[1]</a:t>
            </a:r>
            <a:r>
              <a:rPr lang="en" sz="1100">
                <a:solidFill>
                  <a:schemeClr val="dk1"/>
                </a:solidFill>
                <a:latin typeface="Courier New"/>
                <a:ea typeface="Courier New"/>
                <a:cs typeface="Courier New"/>
                <a:sym typeface="Courier New"/>
              </a:rPr>
              <a:t>["ietf-ip:ipv4"]["address"]</a:t>
            </a:r>
            <a:r>
              <a:rPr b="1" lang="en" sz="1100">
                <a:solidFill>
                  <a:srgbClr val="FFFFFF"/>
                </a:solidFill>
                <a:highlight>
                  <a:srgbClr val="6D9EEB"/>
                </a:highlight>
                <a:latin typeface="Courier New"/>
                <a:ea typeface="Courier New"/>
                <a:cs typeface="Courier New"/>
                <a:sym typeface="Courier New"/>
              </a:rPr>
              <a:t>[0]</a:t>
            </a:r>
            <a:r>
              <a:rPr lang="en" sz="1100">
                <a:solidFill>
                  <a:schemeClr val="dk1"/>
                </a:solidFill>
                <a:latin typeface="Courier New"/>
                <a:ea typeface="Courier New"/>
                <a:cs typeface="Courier New"/>
                <a:sym typeface="Courier New"/>
              </a:rPr>
              <a:t>["ip"]</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ip3 = resp["ietf-interfaces:interfaces"]["interface"]</a:t>
            </a:r>
            <a:r>
              <a:rPr b="1" lang="en" sz="1100">
                <a:solidFill>
                  <a:srgbClr val="FFFFFF"/>
                </a:solidFill>
                <a:highlight>
                  <a:srgbClr val="F6B26B"/>
                </a:highlight>
                <a:latin typeface="Courier New"/>
                <a:ea typeface="Courier New"/>
                <a:cs typeface="Courier New"/>
                <a:sym typeface="Courier New"/>
              </a:rPr>
              <a:t>[1]</a:t>
            </a:r>
            <a:r>
              <a:rPr lang="en" sz="1100">
                <a:solidFill>
                  <a:schemeClr val="dk1"/>
                </a:solidFill>
                <a:latin typeface="Courier New"/>
                <a:ea typeface="Courier New"/>
                <a:cs typeface="Courier New"/>
                <a:sym typeface="Courier New"/>
              </a:rPr>
              <a:t>["ietf-ip:ipv4"]["address"]</a:t>
            </a:r>
            <a:r>
              <a:rPr b="1" lang="en" sz="1100">
                <a:solidFill>
                  <a:srgbClr val="FFFFFF"/>
                </a:solidFill>
                <a:highlight>
                  <a:srgbClr val="38761D"/>
                </a:highlight>
                <a:latin typeface="Courier New"/>
                <a:ea typeface="Courier New"/>
                <a:cs typeface="Courier New"/>
                <a:sym typeface="Courier New"/>
              </a:rPr>
              <a:t>[1]</a:t>
            </a:r>
            <a:r>
              <a:rPr lang="en" sz="1100">
                <a:solidFill>
                  <a:schemeClr val="dk1"/>
                </a:solidFill>
                <a:latin typeface="Courier New"/>
                <a:ea typeface="Courier New"/>
                <a:cs typeface="Courier New"/>
                <a:sym typeface="Courier New"/>
              </a:rPr>
              <a:t>["ip"]</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800">
              <a:solidFill>
                <a:schemeClr val="dk1"/>
              </a:solidFill>
            </a:endParaRPr>
          </a:p>
          <a:p>
            <a:pPr indent="0" lvl="0" marL="0" rtl="0" algn="l">
              <a:lnSpc>
                <a:spcPct val="100000"/>
              </a:lnSpc>
              <a:spcBef>
                <a:spcPts val="0"/>
              </a:spcBef>
              <a:spcAft>
                <a:spcPts val="0"/>
              </a:spcAft>
              <a:buNone/>
            </a:pPr>
            <a:r>
              <a:rPr b="1" lang="en" sz="1600"/>
              <a:t>OUTPUT</a:t>
            </a:r>
            <a:br>
              <a:rPr b="1" lang="en" sz="1600"/>
            </a:br>
            <a:endParaRPr sz="600">
              <a:solidFill>
                <a:schemeClr val="dk1"/>
              </a:solidFill>
            </a:endParaRPr>
          </a:p>
          <a:p>
            <a:pPr indent="0" lvl="0" marL="0" rtl="0" algn="l">
              <a:lnSpc>
                <a:spcPct val="100000"/>
              </a:lnSpc>
              <a:spcBef>
                <a:spcPts val="0"/>
              </a:spcBef>
              <a:spcAft>
                <a:spcPts val="0"/>
              </a:spcAft>
              <a:buNone/>
            </a:pPr>
            <a:r>
              <a:rPr b="1" lang="en" sz="1200">
                <a:solidFill>
                  <a:srgbClr val="0000FF"/>
                </a:solidFill>
                <a:latin typeface="Courier New"/>
                <a:ea typeface="Courier New"/>
                <a:cs typeface="Courier New"/>
                <a:sym typeface="Courier New"/>
              </a:rPr>
              <a:t>=&gt; Printing filtered response (first interface)</a:t>
            </a:r>
            <a:endParaRPr b="1" sz="12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FF00FF"/>
                </a:solidFill>
                <a:latin typeface="Courier New"/>
                <a:ea typeface="Courier New"/>
                <a:cs typeface="Courier New"/>
                <a:sym typeface="Courier New"/>
              </a:rPr>
              <a:t>Interface Name: </a:t>
            </a:r>
            <a:endParaRPr b="1" sz="1200">
              <a:solidFill>
                <a:srgbClr val="FF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GigabitEthernet1</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990000"/>
                </a:solidFill>
                <a:latin typeface="Courier New"/>
                <a:ea typeface="Courier New"/>
                <a:cs typeface="Courier New"/>
                <a:sym typeface="Courier New"/>
              </a:rPr>
              <a:t>IP Address + Subnet: </a:t>
            </a:r>
            <a:endParaRPr b="1" sz="1200">
              <a:solidFill>
                <a:srgbClr val="99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dk1"/>
                </a:solidFill>
                <a:latin typeface="Courier New"/>
                <a:ea typeface="Courier New"/>
                <a:cs typeface="Courier New"/>
                <a:sym typeface="Courier New"/>
              </a:rPr>
              <a:t>[{'ip': '</a:t>
            </a:r>
            <a:r>
              <a:rPr lang="en" sz="1100">
                <a:solidFill>
                  <a:schemeClr val="dk1"/>
                </a:solidFill>
                <a:latin typeface="Courier New"/>
                <a:ea typeface="Courier New"/>
                <a:cs typeface="Courier New"/>
                <a:sym typeface="Courier New"/>
              </a:rPr>
              <a:t>192.168.56.101</a:t>
            </a:r>
            <a:r>
              <a:rPr lang="en" sz="1100">
                <a:solidFill>
                  <a:schemeClr val="dk1"/>
                </a:solidFill>
                <a:latin typeface="Courier New"/>
                <a:ea typeface="Courier New"/>
                <a:cs typeface="Courier New"/>
                <a:sym typeface="Courier New"/>
              </a:rPr>
              <a:t>', 'netmask': '255.255.255.0'}]</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rgbClr val="0000FF"/>
                </a:solidFill>
                <a:latin typeface="Courier New"/>
                <a:ea typeface="Courier New"/>
                <a:cs typeface="Courier New"/>
                <a:sym typeface="Courier New"/>
              </a:rPr>
              <a:t>=&gt; Printing filtered response (three interfaces)</a:t>
            </a:r>
            <a:endParaRPr b="1" sz="1300">
              <a:solidFill>
                <a:srgbClr val="FF99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192.168.56.101, </a:t>
            </a:r>
            <a:r>
              <a:rPr lang="en" sz="1100">
                <a:solidFill>
                  <a:schemeClr val="dk1"/>
                </a:solidFill>
                <a:highlight>
                  <a:srgbClr val="FFFFFF"/>
                </a:highlight>
                <a:latin typeface="Courier New"/>
                <a:ea typeface="Courier New"/>
                <a:cs typeface="Courier New"/>
                <a:sym typeface="Courier New"/>
              </a:rPr>
              <a:t>10.9.9.9, 172.29.0.9</a:t>
            </a:r>
            <a:endParaRPr sz="11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p:txBody>
      </p:sp>
      <p:sp>
        <p:nvSpPr>
          <p:cNvPr id="228" name="Google Shape;228;p3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RESTCONF Filter Response Data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Cisco DNA Center API Token</a:t>
            </a:r>
            <a:endParaRPr/>
          </a:p>
        </p:txBody>
      </p:sp>
      <p:sp>
        <p:nvSpPr>
          <p:cNvPr id="234" name="Google Shape;234;p34"/>
          <p:cNvSpPr txBox="1"/>
          <p:nvPr>
            <p:ph idx="1" type="body"/>
          </p:nvPr>
        </p:nvSpPr>
        <p:spPr>
          <a:xfrm>
            <a:off x="311700" y="1142250"/>
            <a:ext cx="8520600" cy="39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highlight>
                  <a:srgbClr val="FFFF00"/>
                </a:highlight>
              </a:rPr>
              <a:t>PYTHON API REQUEST</a:t>
            </a:r>
            <a:br>
              <a:rPr b="1" lang="en" sz="1100">
                <a:solidFill>
                  <a:schemeClr val="dk1"/>
                </a:solidFill>
              </a:rPr>
            </a:br>
            <a:r>
              <a:rPr lang="en" sz="1000">
                <a:solidFill>
                  <a:schemeClr val="dk1"/>
                </a:solidFill>
                <a:latin typeface="Courier New"/>
                <a:ea typeface="Courier New"/>
                <a:cs typeface="Courier New"/>
                <a:sym typeface="Courier New"/>
              </a:rPr>
              <a:t>import </a:t>
            </a:r>
            <a:r>
              <a:rPr b="1" lang="en" sz="1000">
                <a:solidFill>
                  <a:schemeClr val="dk1"/>
                </a:solidFill>
                <a:latin typeface="Courier New"/>
                <a:ea typeface="Courier New"/>
                <a:cs typeface="Courier New"/>
                <a:sym typeface="Courier New"/>
              </a:rPr>
              <a:t>requests</a:t>
            </a:r>
            <a:br>
              <a:rPr b="1" lang="en" sz="1000">
                <a:solidFill>
                  <a:schemeClr val="dk1"/>
                </a:solidFill>
                <a:latin typeface="Courier New"/>
                <a:ea typeface="Courier New"/>
                <a:cs typeface="Courier New"/>
                <a:sym typeface="Courier New"/>
              </a:rPr>
            </a:br>
            <a:r>
              <a:rPr lang="en" sz="1000">
                <a:solidFill>
                  <a:schemeClr val="dk1"/>
                </a:solidFill>
                <a:latin typeface="Courier New"/>
                <a:ea typeface="Courier New"/>
                <a:cs typeface="Courier New"/>
                <a:sym typeface="Courier New"/>
              </a:rPr>
              <a:t>import </a:t>
            </a:r>
            <a:r>
              <a:rPr b="1" lang="en" sz="1000">
                <a:solidFill>
                  <a:schemeClr val="dk1"/>
                </a:solidFill>
                <a:latin typeface="Courier New"/>
                <a:ea typeface="Courier New"/>
                <a:cs typeface="Courier New"/>
                <a:sym typeface="Courier New"/>
              </a:rPr>
              <a:t>json</a:t>
            </a:r>
            <a:br>
              <a:rPr b="1" lang="en" sz="1000">
                <a:solidFill>
                  <a:schemeClr val="dk1"/>
                </a:solidFill>
                <a:latin typeface="Courier New"/>
                <a:ea typeface="Courier New"/>
                <a:cs typeface="Courier New"/>
                <a:sym typeface="Courier New"/>
              </a:rPr>
            </a:br>
            <a:endParaRPr b="1"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View the </a:t>
            </a:r>
            <a:r>
              <a:rPr lang="en" sz="800" u="sng">
                <a:solidFill>
                  <a:schemeClr val="hlink"/>
                </a:solidFill>
                <a:latin typeface="Courier New"/>
                <a:ea typeface="Courier New"/>
                <a:cs typeface="Courier New"/>
                <a:sym typeface="Courier New"/>
                <a:hlinkClick r:id="rId3"/>
              </a:rPr>
              <a:t>Python example</a:t>
            </a:r>
            <a:r>
              <a:rPr lang="en" sz="800">
                <a:solidFill>
                  <a:schemeClr val="dk1"/>
                </a:solidFill>
                <a:latin typeface="Courier New"/>
                <a:ea typeface="Courier New"/>
                <a:cs typeface="Courier New"/>
                <a:sym typeface="Courier New"/>
              </a:rPr>
              <a:t> to examine the API call URL and authentication parameters</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100">
                <a:solidFill>
                  <a:schemeClr val="dk1"/>
                </a:solidFill>
                <a:latin typeface="Courier New"/>
                <a:ea typeface="Courier New"/>
                <a:cs typeface="Courier New"/>
                <a:sym typeface="Courier New"/>
              </a:rPr>
              <a:t>url = </a:t>
            </a:r>
            <a:r>
              <a:rPr lang="en" sz="1100">
                <a:solidFill>
                  <a:schemeClr val="dk1"/>
                </a:solidFill>
                <a:latin typeface="Courier New"/>
                <a:ea typeface="Courier New"/>
                <a:cs typeface="Courier New"/>
                <a:sym typeface="Courier New"/>
              </a:rPr>
              <a:t>"</a:t>
            </a:r>
            <a:r>
              <a:rPr b="1" lang="en" sz="1100">
                <a:solidFill>
                  <a:schemeClr val="dk1"/>
                </a:solidFill>
                <a:latin typeface="Courier New"/>
                <a:ea typeface="Courier New"/>
                <a:cs typeface="Courier New"/>
                <a:sym typeface="Courier New"/>
              </a:rPr>
              <a:t>https://sandboxdnac.cisco.com/dna/system/api/v1/auth/token</a:t>
            </a:r>
            <a:r>
              <a:rPr lang="en" sz="1100">
                <a:solidFill>
                  <a:schemeClr val="dk1"/>
                </a:solidFill>
                <a:latin typeface="Courier New"/>
                <a:ea typeface="Courier New"/>
                <a:cs typeface="Courier New"/>
                <a:sym typeface="Courier New"/>
              </a:rPr>
              <a:t>"</a:t>
            </a:r>
            <a:endParaRPr b="1"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100">
                <a:solidFill>
                  <a:srgbClr val="000000"/>
                </a:solidFill>
                <a:highlight>
                  <a:srgbClr val="00FF00"/>
                </a:highlight>
                <a:latin typeface="Courier New"/>
                <a:ea typeface="Courier New"/>
                <a:cs typeface="Courier New"/>
                <a:sym typeface="Courier New"/>
              </a:rPr>
              <a:t>resp </a:t>
            </a:r>
            <a:r>
              <a:rPr b="1" lang="en" sz="1100">
                <a:solidFill>
                  <a:schemeClr val="dk1"/>
                </a:solidFill>
                <a:latin typeface="Courier New"/>
                <a:ea typeface="Courier New"/>
                <a:cs typeface="Courier New"/>
                <a:sym typeface="Courier New"/>
              </a:rPr>
              <a:t>= requests.</a:t>
            </a:r>
            <a:r>
              <a:rPr b="1" lang="en" sz="1100">
                <a:solidFill>
                  <a:srgbClr val="000000"/>
                </a:solidFill>
                <a:highlight>
                  <a:srgbClr val="FFFF00"/>
                </a:highlight>
                <a:latin typeface="Courier New"/>
                <a:ea typeface="Courier New"/>
                <a:cs typeface="Courier New"/>
                <a:sym typeface="Courier New"/>
              </a:rPr>
              <a:t>post</a:t>
            </a:r>
            <a:r>
              <a:rPr b="1" lang="en" sz="1100">
                <a:solidFill>
                  <a:schemeClr val="dk1"/>
                </a:solidFill>
                <a:latin typeface="Courier New"/>
                <a:ea typeface="Courier New"/>
                <a:cs typeface="Courier New"/>
                <a:sym typeface="Courier New"/>
              </a:rPr>
              <a:t>( url, auth=auth, verify=False )</a:t>
            </a:r>
            <a:endParaRPr b="1"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100">
              <a:solidFill>
                <a:schemeClr val="dk1"/>
              </a:solidFill>
            </a:endParaRPr>
          </a:p>
          <a:p>
            <a:pPr indent="0" lvl="0" marL="0" rtl="0" algn="l">
              <a:lnSpc>
                <a:spcPct val="100000"/>
              </a:lnSpc>
              <a:spcBef>
                <a:spcPts val="0"/>
              </a:spcBef>
              <a:spcAft>
                <a:spcPts val="0"/>
              </a:spcAft>
              <a:buNone/>
            </a:pPr>
            <a:r>
              <a:rPr b="1" lang="en" sz="1400">
                <a:highlight>
                  <a:srgbClr val="FFFF00"/>
                </a:highlight>
              </a:rPr>
              <a:t>RAW RESPONSE</a:t>
            </a:r>
            <a:endParaRPr b="1" sz="1400">
              <a:highlight>
                <a:srgbClr val="FFFF00"/>
              </a:highlight>
            </a:endParaRPr>
          </a:p>
          <a:p>
            <a:pPr indent="0" lvl="0" marL="0" rtl="0" algn="l">
              <a:lnSpc>
                <a:spcPct val="100000"/>
              </a:lnSpc>
              <a:spcBef>
                <a:spcPts val="0"/>
              </a:spcBef>
              <a:spcAft>
                <a:spcPts val="0"/>
              </a:spcAft>
              <a:buNone/>
            </a:pPr>
            <a:r>
              <a:t/>
            </a:r>
            <a:endParaRPr b="1" sz="1100">
              <a:solidFill>
                <a:schemeClr val="dk1"/>
              </a:solidFill>
            </a:endParaRPr>
          </a:p>
          <a:p>
            <a:pPr indent="0" lvl="0" marL="0" rtl="0" algn="l">
              <a:lnSpc>
                <a:spcPct val="100000"/>
              </a:lnSpc>
              <a:spcBef>
                <a:spcPts val="0"/>
              </a:spcBef>
              <a:spcAft>
                <a:spcPts val="0"/>
              </a:spcAft>
              <a:buNone/>
            </a:pPr>
            <a:r>
              <a:rPr lang="en" sz="1100">
                <a:solidFill>
                  <a:schemeClr val="dk1"/>
                </a:solidFill>
                <a:latin typeface="Courier New"/>
                <a:ea typeface="Courier New"/>
                <a:cs typeface="Courier New"/>
                <a:sym typeface="Courier New"/>
              </a:rPr>
              <a:t>{</a:t>
            </a:r>
            <a:r>
              <a:rPr lang="en" sz="1100">
                <a:solidFill>
                  <a:schemeClr val="dk1"/>
                </a:solidFill>
                <a:highlight>
                  <a:srgbClr val="FF9900"/>
                </a:highlight>
                <a:latin typeface="Courier New"/>
                <a:ea typeface="Courier New"/>
                <a:cs typeface="Courier New"/>
                <a:sym typeface="Courier New"/>
              </a:rPr>
              <a:t>"</a:t>
            </a:r>
            <a:r>
              <a:rPr b="1" lang="en" sz="1100">
                <a:solidFill>
                  <a:srgbClr val="FFFFFF"/>
                </a:solidFill>
                <a:highlight>
                  <a:srgbClr val="FF9900"/>
                </a:highlight>
                <a:latin typeface="Courier New"/>
                <a:ea typeface="Courier New"/>
                <a:cs typeface="Courier New"/>
                <a:sym typeface="Courier New"/>
              </a:rPr>
              <a:t>Token</a:t>
            </a:r>
            <a:r>
              <a:rPr lang="en" sz="1100">
                <a:solidFill>
                  <a:schemeClr val="dk1"/>
                </a:solidFill>
                <a:highlight>
                  <a:srgbClr val="FF9900"/>
                </a:highlight>
                <a:latin typeface="Courier New"/>
                <a:ea typeface="Courier New"/>
                <a:cs typeface="Courier New"/>
                <a:sym typeface="Courier New"/>
              </a:rPr>
              <a:t>"</a:t>
            </a:r>
            <a:r>
              <a:rPr lang="en" sz="1100">
                <a:solidFill>
                  <a:schemeClr val="dk1"/>
                </a:solidFill>
                <a:latin typeface="Courier New"/>
                <a:ea typeface="Courier New"/>
                <a:cs typeface="Courier New"/>
                <a:sym typeface="Courier New"/>
              </a:rPr>
              <a:t>:"eyJ0eXAiOiJKV1QiLCJhbGciOiJSUzI1NiJ9.eyJzdWIiOiI1ZTlkYmI3NzdjZDQ3ZTAwNGM2N2RkMGUiLCJhdXRoU291cmNlIjoiaW50ZXJuYWwiLCJ0ZW5hbnROYW1lIjoiVE5UMCI6IxT1u9Vr9I_pj8EmkC3zIUSx5Hjr__TA-8VG86IGwW5-eTRRYaAcf2g8t6UkMs8Y9aGbfcDRgWfxmJOtPxx4_20J7tQIIgzQ9Iod9xY4UYCg8g6qu1DQuEoikWFLW_lH6aA"}</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100">
              <a:solidFill>
                <a:schemeClr val="dk1"/>
              </a:solidFill>
            </a:endParaRPr>
          </a:p>
          <a:p>
            <a:pPr indent="0" lvl="0" marL="0" rtl="0" algn="l">
              <a:lnSpc>
                <a:spcPct val="100000"/>
              </a:lnSpc>
              <a:spcBef>
                <a:spcPts val="0"/>
              </a:spcBef>
              <a:spcAft>
                <a:spcPts val="0"/>
              </a:spcAft>
              <a:buNone/>
            </a:pPr>
            <a:r>
              <a:rPr b="1" lang="en" sz="1400">
                <a:highlight>
                  <a:srgbClr val="FFFF00"/>
                </a:highlight>
              </a:rPr>
              <a:t>PYTHON FILTER to isolate token</a:t>
            </a:r>
            <a:endParaRPr b="1" sz="1400">
              <a:highlight>
                <a:srgbClr val="FFFF00"/>
              </a:highlight>
            </a:endParaRPr>
          </a:p>
          <a:p>
            <a:pPr indent="0" lvl="0" marL="0" rtl="0" algn="l">
              <a:lnSpc>
                <a:spcPct val="100000"/>
              </a:lnSpc>
              <a:spcBef>
                <a:spcPts val="0"/>
              </a:spcBef>
              <a:spcAft>
                <a:spcPts val="0"/>
              </a:spcAft>
              <a:buNone/>
            </a:pPr>
            <a:r>
              <a:t/>
            </a:r>
            <a:endParaRPr b="1" sz="1100">
              <a:solidFill>
                <a:schemeClr val="dk1"/>
              </a:solidFill>
            </a:endParaRPr>
          </a:p>
          <a:p>
            <a:pPr indent="0" lvl="0" marL="0" rtl="0" algn="l">
              <a:lnSpc>
                <a:spcPct val="100000"/>
              </a:lnSpc>
              <a:spcBef>
                <a:spcPts val="0"/>
              </a:spcBef>
              <a:spcAft>
                <a:spcPts val="0"/>
              </a:spcAft>
              <a:buNone/>
            </a:pPr>
            <a:r>
              <a:rPr b="1" lang="en" sz="1100">
                <a:solidFill>
                  <a:srgbClr val="000000"/>
                </a:solidFill>
                <a:highlight>
                  <a:srgbClr val="00FFFF"/>
                </a:highlight>
                <a:latin typeface="Courier New"/>
                <a:ea typeface="Courier New"/>
                <a:cs typeface="Courier New"/>
                <a:sym typeface="Courier New"/>
              </a:rPr>
              <a:t>token</a:t>
            </a:r>
            <a:r>
              <a:rPr b="1" lang="en" sz="1100">
                <a:solidFill>
                  <a:srgbClr val="000000"/>
                </a:solidFill>
                <a:highlight>
                  <a:srgbClr val="FFFFFF"/>
                </a:highlight>
                <a:latin typeface="Courier New"/>
                <a:ea typeface="Courier New"/>
                <a:cs typeface="Courier New"/>
                <a:sym typeface="Courier New"/>
              </a:rPr>
              <a:t> = </a:t>
            </a:r>
            <a:r>
              <a:rPr b="1" lang="en" sz="1100">
                <a:solidFill>
                  <a:srgbClr val="000000"/>
                </a:solidFill>
                <a:highlight>
                  <a:srgbClr val="00FF00"/>
                </a:highlight>
                <a:latin typeface="Courier New"/>
                <a:ea typeface="Courier New"/>
                <a:cs typeface="Courier New"/>
                <a:sym typeface="Courier New"/>
              </a:rPr>
              <a:t>resp</a:t>
            </a:r>
            <a:r>
              <a:rPr b="1" lang="en" sz="1100">
                <a:solidFill>
                  <a:srgbClr val="000000"/>
                </a:solidFill>
                <a:highlight>
                  <a:srgbClr val="FFFFFF"/>
                </a:highlight>
                <a:latin typeface="Courier New"/>
                <a:ea typeface="Courier New"/>
                <a:cs typeface="Courier New"/>
                <a:sym typeface="Courier New"/>
              </a:rPr>
              <a:t>[</a:t>
            </a:r>
            <a:r>
              <a:rPr lang="en" sz="1100">
                <a:solidFill>
                  <a:schemeClr val="dk1"/>
                </a:solidFill>
                <a:highlight>
                  <a:srgbClr val="FF9900"/>
                </a:highlight>
                <a:latin typeface="Courier New"/>
                <a:ea typeface="Courier New"/>
                <a:cs typeface="Courier New"/>
                <a:sym typeface="Courier New"/>
              </a:rPr>
              <a:t>"</a:t>
            </a:r>
            <a:r>
              <a:rPr b="1" lang="en" sz="1100">
                <a:solidFill>
                  <a:srgbClr val="FFFFFF"/>
                </a:solidFill>
                <a:highlight>
                  <a:srgbClr val="FF9900"/>
                </a:highlight>
                <a:latin typeface="Courier New"/>
                <a:ea typeface="Courier New"/>
                <a:cs typeface="Courier New"/>
                <a:sym typeface="Courier New"/>
              </a:rPr>
              <a:t>Token</a:t>
            </a:r>
            <a:r>
              <a:rPr lang="en" sz="1100">
                <a:solidFill>
                  <a:schemeClr val="dk1"/>
                </a:solidFill>
                <a:highlight>
                  <a:srgbClr val="FF9900"/>
                </a:highlight>
                <a:latin typeface="Courier New"/>
                <a:ea typeface="Courier New"/>
                <a:cs typeface="Courier New"/>
                <a:sym typeface="Courier New"/>
              </a:rPr>
              <a:t>"</a:t>
            </a:r>
            <a:r>
              <a:rPr b="1" lang="en" sz="1100">
                <a:solidFill>
                  <a:srgbClr val="000000"/>
                </a:solidFill>
                <a:highlight>
                  <a:srgbClr val="FFFFFF"/>
                </a:highlight>
                <a:latin typeface="Courier New"/>
                <a:ea typeface="Courier New"/>
                <a:cs typeface="Courier New"/>
                <a:sym typeface="Courier New"/>
              </a:rPr>
              <a:t>]</a:t>
            </a:r>
            <a:endParaRPr b="1" sz="1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0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100">
                <a:solidFill>
                  <a:schemeClr val="dk1"/>
                </a:solidFill>
                <a:latin typeface="Courier New"/>
                <a:ea typeface="Courier New"/>
                <a:cs typeface="Courier New"/>
                <a:sym typeface="Courier New"/>
              </a:rPr>
              <a:t>print(</a:t>
            </a:r>
            <a:r>
              <a:rPr b="1" lang="en" sz="1100">
                <a:solidFill>
                  <a:schemeClr val="dk1"/>
                </a:solidFill>
                <a:highlight>
                  <a:srgbClr val="00FFFF"/>
                </a:highlight>
                <a:latin typeface="Courier New"/>
                <a:ea typeface="Courier New"/>
                <a:cs typeface="Courier New"/>
                <a:sym typeface="Courier New"/>
              </a:rPr>
              <a:t>token</a:t>
            </a:r>
            <a:r>
              <a:rPr b="1" lang="en" sz="1100">
                <a:solidFill>
                  <a:schemeClr val="dk1"/>
                </a:solidFill>
                <a:latin typeface="Courier New"/>
                <a:ea typeface="Courier New"/>
                <a:cs typeface="Courier New"/>
                <a:sym typeface="Courier New"/>
              </a:rPr>
              <a:t>)</a:t>
            </a:r>
            <a:br>
              <a:rPr b="1" lang="en" sz="1100">
                <a:solidFill>
                  <a:schemeClr val="dk1"/>
                </a:solidFill>
                <a:latin typeface="Courier New"/>
                <a:ea typeface="Courier New"/>
                <a:cs typeface="Courier New"/>
                <a:sym typeface="Courier New"/>
              </a:rPr>
            </a:br>
            <a:br>
              <a:rPr lang="en" sz="600">
                <a:solidFill>
                  <a:schemeClr val="dk1"/>
                </a:solidFill>
                <a:latin typeface="Courier New"/>
                <a:ea typeface="Courier New"/>
                <a:cs typeface="Courier New"/>
                <a:sym typeface="Courier New"/>
              </a:rPr>
            </a:br>
            <a:r>
              <a:rPr lang="en" sz="1100">
                <a:solidFill>
                  <a:schemeClr val="dk1"/>
                </a:solidFill>
                <a:latin typeface="Courier New"/>
                <a:ea typeface="Courier New"/>
                <a:cs typeface="Courier New"/>
                <a:sym typeface="Courier New"/>
              </a:rPr>
              <a:t>eyJ0eXAiOiJKV1QiLCJhbGciOiJSUzI1NiJ9.eyJzdWIiOiI1ZTlkYmI3NzdjZDQ3ZTAwNGM2N2RkMGUiLCJhdXRoU291cmNlIjoiaW50ZXJuYWwiLCJ0ZW5hbnROYW1lIjoiVE5UMCI6IxT1u9Vr9I_pj8EmkC3zIUSx5Hjr__TA-8VG86IGwW5-eTRRYaAcf2g8t6UkMs8Y9aGbfcDRgWfxmJOtPxx4_20J7tQIIgzQ9Iod9xY4UYCg8g6qu1DQuEoikWFLW_lH6aA</a:t>
            </a:r>
            <a:endParaRPr b="1"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DNA Center Response Data - Network Device List</a:t>
            </a:r>
            <a:endParaRPr/>
          </a:p>
        </p:txBody>
      </p:sp>
      <p:sp>
        <p:nvSpPr>
          <p:cNvPr id="240" name="Google Shape;240;p35"/>
          <p:cNvSpPr txBox="1"/>
          <p:nvPr>
            <p:ph idx="1" type="body"/>
          </p:nvPr>
        </p:nvSpPr>
        <p:spPr>
          <a:xfrm>
            <a:off x="311700" y="1017725"/>
            <a:ext cx="8520600" cy="408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Url: </a:t>
            </a:r>
            <a:r>
              <a:rPr b="1" lang="en" u="sng">
                <a:solidFill>
                  <a:schemeClr val="hlink"/>
                </a:solidFill>
                <a:hlinkClick r:id="rId3"/>
              </a:rPr>
              <a:t>https://sandboxdnac.cisco.com:443/dna/intent/api/v1/network-device</a:t>
            </a:r>
            <a:br>
              <a:rPr b="1" lang="en" sz="1100">
                <a:solidFill>
                  <a:schemeClr val="dk1"/>
                </a:solidFill>
              </a:rPr>
            </a:br>
            <a:r>
              <a:rPr i="1" lang="en" sz="1000">
                <a:solidFill>
                  <a:schemeClr val="dk1"/>
                </a:solidFill>
              </a:rPr>
              <a:t>Authentication header needed</a:t>
            </a:r>
            <a:endParaRPr i="1" sz="1000">
              <a:solidFill>
                <a:schemeClr val="dk1"/>
              </a:solidFill>
            </a:endParaRPr>
          </a:p>
          <a:p>
            <a:pPr indent="0" lvl="0" marL="0" rtl="0" algn="l">
              <a:lnSpc>
                <a:spcPct val="100000"/>
              </a:lnSpc>
              <a:spcBef>
                <a:spcPts val="0"/>
              </a:spcBef>
              <a:spcAft>
                <a:spcPts val="0"/>
              </a:spcAft>
              <a:buNone/>
            </a:pPr>
            <a:r>
              <a:t/>
            </a:r>
            <a:endParaRPr b="1" sz="700">
              <a:solidFill>
                <a:schemeClr val="dk1"/>
              </a:solidFill>
            </a:endParaRPr>
          </a:p>
          <a:p>
            <a:pPr indent="0" lvl="0" marL="0" rtl="0" algn="l">
              <a:lnSpc>
                <a:spcPct val="100000"/>
              </a:lnSpc>
              <a:spcBef>
                <a:spcPts val="0"/>
              </a:spcBef>
              <a:spcAft>
                <a:spcPts val="0"/>
              </a:spcAft>
              <a:buNone/>
            </a:pPr>
            <a:r>
              <a:rPr b="1" lang="en" sz="1400"/>
              <a:t>JSON Response (partial)</a:t>
            </a:r>
            <a:endParaRPr b="1" sz="1400"/>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response</a:t>
            </a: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family</a:t>
            </a:r>
            <a:r>
              <a:rPr lang="en" sz="1000">
                <a:solidFill>
                  <a:schemeClr val="dk1"/>
                </a:solidFill>
                <a:latin typeface="Courier New"/>
                <a:ea typeface="Courier New"/>
                <a:cs typeface="Courier New"/>
                <a:sym typeface="Courier New"/>
              </a:rPr>
              <a:t>": "Switches and Hubs",</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hostname</a:t>
            </a:r>
            <a:r>
              <a:rPr lang="en" sz="1000">
                <a:solidFill>
                  <a:schemeClr val="dk1"/>
                </a:solidFill>
                <a:latin typeface="Courier New"/>
                <a:ea typeface="Courier New"/>
                <a:cs typeface="Courier New"/>
                <a:sym typeface="Courier New"/>
              </a:rPr>
              <a:t>": "cat_9k_1",</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macAddress</a:t>
            </a:r>
            <a:r>
              <a:rPr lang="en" sz="1000">
                <a:solidFill>
                  <a:schemeClr val="dk1"/>
                </a:solidFill>
                <a:latin typeface="Courier New"/>
                <a:ea typeface="Courier New"/>
                <a:cs typeface="Courier New"/>
                <a:sym typeface="Courier New"/>
              </a:rPr>
              <a:t>": "f8:7b:20:67:62:80",</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serialNumber</a:t>
            </a:r>
            <a:r>
              <a:rPr lang="en" sz="1000">
                <a:solidFill>
                  <a:schemeClr val="dk1"/>
                </a:solidFill>
                <a:latin typeface="Courier New"/>
                <a:ea typeface="Courier New"/>
                <a:cs typeface="Courier New"/>
                <a:sym typeface="Courier New"/>
              </a:rPr>
              <a:t>": "FCW2136L0AK",</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upTime</a:t>
            </a:r>
            <a:r>
              <a:rPr lang="en" sz="1000">
                <a:solidFill>
                  <a:schemeClr val="dk1"/>
                </a:solidFill>
                <a:latin typeface="Courier New"/>
                <a:ea typeface="Courier New"/>
                <a:cs typeface="Courier New"/>
                <a:sym typeface="Courier New"/>
              </a:rPr>
              <a:t>": "25 days, 19:42:18.12",</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softwareType</a:t>
            </a:r>
            <a:r>
              <a:rPr lang="en" sz="1000">
                <a:solidFill>
                  <a:schemeClr val="dk1"/>
                </a:solidFill>
                <a:latin typeface="Courier New"/>
                <a:ea typeface="Courier New"/>
                <a:cs typeface="Courier New"/>
                <a:sym typeface="Courier New"/>
              </a:rPr>
              <a:t>": "IOS-XE",</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softwareVersion</a:t>
            </a:r>
            <a:r>
              <a:rPr lang="en" sz="1000">
                <a:solidFill>
                  <a:schemeClr val="dk1"/>
                </a:solidFill>
                <a:latin typeface="Courier New"/>
                <a:ea typeface="Courier New"/>
                <a:cs typeface="Courier New"/>
                <a:sym typeface="Courier New"/>
              </a:rPr>
              <a:t>": "17.3.1",</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bootDateTime</a:t>
            </a:r>
            <a:r>
              <a:rPr lang="en" sz="1000">
                <a:solidFill>
                  <a:schemeClr val="dk1"/>
                </a:solidFill>
                <a:latin typeface="Courier New"/>
                <a:ea typeface="Courier New"/>
                <a:cs typeface="Courier New"/>
                <a:sym typeface="Courier New"/>
              </a:rPr>
              <a:t>": "2020-12-24 17:11:54",</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managementIpAddress</a:t>
            </a:r>
            <a:r>
              <a:rPr lang="en" sz="1000">
                <a:solidFill>
                  <a:schemeClr val="dk1"/>
                </a:solidFill>
                <a:latin typeface="Courier New"/>
                <a:ea typeface="Courier New"/>
                <a:cs typeface="Courier New"/>
                <a:sym typeface="Courier New"/>
              </a:rPr>
              <a:t>": "10.10.22.66",</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platvormId</a:t>
            </a:r>
            <a:r>
              <a:rPr lang="en" sz="1000">
                <a:solidFill>
                  <a:schemeClr val="dk1"/>
                </a:solidFill>
                <a:latin typeface="Courier New"/>
                <a:ea typeface="Courier New"/>
                <a:cs typeface="Courier New"/>
                <a:sym typeface="Courier New"/>
              </a:rPr>
              <a:t>": "C9300-24UX",</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reachabilityStatus</a:t>
            </a:r>
            <a:r>
              <a:rPr lang="en" sz="1000">
                <a:solidFill>
                  <a:schemeClr val="dk1"/>
                </a:solidFill>
                <a:latin typeface="Courier New"/>
                <a:ea typeface="Courier New"/>
                <a:cs typeface="Courier New"/>
                <a:sym typeface="Courier New"/>
              </a:rPr>
              <a:t>": "Reachable",</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series</a:t>
            </a:r>
            <a:r>
              <a:rPr lang="en" sz="1000">
                <a:solidFill>
                  <a:schemeClr val="dk1"/>
                </a:solidFill>
                <a:latin typeface="Courier New"/>
                <a:ea typeface="Courier New"/>
                <a:cs typeface="Courier New"/>
                <a:sym typeface="Courier New"/>
              </a:rPr>
              <a:t>": "Cisco Catalyst 9300 Series Switches",</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type</a:t>
            </a:r>
            <a:r>
              <a:rPr lang="en" sz="1000">
                <a:solidFill>
                  <a:schemeClr val="dk1"/>
                </a:solidFill>
                <a:latin typeface="Courier New"/>
                <a:ea typeface="Courier New"/>
                <a:cs typeface="Courier New"/>
                <a:sym typeface="Courier New"/>
              </a:rPr>
              <a:t>": "Cisco Catalyst 9300 Switch",</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role</a:t>
            </a:r>
            <a:r>
              <a:rPr lang="en" sz="1000">
                <a:solidFill>
                  <a:schemeClr val="dk1"/>
                </a:solidFill>
                <a:latin typeface="Courier New"/>
                <a:ea typeface="Courier New"/>
                <a:cs typeface="Courier New"/>
                <a:sym typeface="Courier New"/>
              </a:rPr>
              <a:t>": "ACCESS",</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instanceUuid</a:t>
            </a:r>
            <a:r>
              <a:rPr lang="en" sz="1000">
                <a:solidFill>
                  <a:schemeClr val="dk1"/>
                </a:solidFill>
                <a:latin typeface="Courier New"/>
                <a:ea typeface="Courier New"/>
                <a:cs typeface="Courier New"/>
                <a:sym typeface="Courier New"/>
              </a:rPr>
              <a:t>": "21335daf-f5a1-4e97-970f-ce4eaec339f6",</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00FFFF"/>
                </a:highlight>
                <a:latin typeface="Courier New"/>
                <a:ea typeface="Courier New"/>
                <a:cs typeface="Courier New"/>
                <a:sym typeface="Courier New"/>
              </a:rPr>
              <a:t>id</a:t>
            </a:r>
            <a:r>
              <a:rPr lang="en" sz="1000">
                <a:solidFill>
                  <a:schemeClr val="dk1"/>
                </a:solidFill>
                <a:latin typeface="Courier New"/>
                <a:ea typeface="Courier New"/>
                <a:cs typeface="Courier New"/>
                <a:sym typeface="Courier New"/>
              </a:rPr>
              <a:t>": "21335daf-f5a1-4e97-970f-ce4eaec339f6"</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version</a:t>
            </a:r>
            <a:r>
              <a:rPr lang="en" sz="1000">
                <a:solidFill>
                  <a:schemeClr val="dk1"/>
                </a:solidFill>
                <a:latin typeface="Courier New"/>
                <a:ea typeface="Courier New"/>
                <a:cs typeface="Courier New"/>
                <a:sym typeface="Courier New"/>
              </a:rPr>
              <a:t>": "1.0"</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800">
              <a:solidFill>
                <a:schemeClr val="dk1"/>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DNA Center Response Data - Network Device List</a:t>
            </a:r>
            <a:endParaRPr/>
          </a:p>
        </p:txBody>
      </p:sp>
      <p:sp>
        <p:nvSpPr>
          <p:cNvPr id="246" name="Google Shape;246;p36"/>
          <p:cNvSpPr txBox="1"/>
          <p:nvPr>
            <p:ph idx="1" type="body"/>
          </p:nvPr>
        </p:nvSpPr>
        <p:spPr>
          <a:xfrm>
            <a:off x="311700" y="1142250"/>
            <a:ext cx="8520600" cy="39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dk1"/>
                </a:solidFill>
                <a:highlight>
                  <a:srgbClr val="FFFF00"/>
                </a:highlight>
                <a:latin typeface="Courier New"/>
                <a:ea typeface="Courier New"/>
                <a:cs typeface="Courier New"/>
                <a:sym typeface="Courier New"/>
              </a:rPr>
              <a:t>dev_list = []   </a:t>
            </a:r>
            <a:r>
              <a:rPr lang="en" sz="1200">
                <a:solidFill>
                  <a:schemeClr val="dk1"/>
                </a:solidFill>
                <a:latin typeface="Courier New"/>
                <a:ea typeface="Courier New"/>
                <a:cs typeface="Courier New"/>
                <a:sym typeface="Courier New"/>
              </a:rPr>
              <a:t>#create empty list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latin typeface="Courier New"/>
                <a:ea typeface="Courier New"/>
                <a:cs typeface="Courier New"/>
                <a:sym typeface="Courier New"/>
              </a:rPr>
              <a:t># looping through results and filter needed information</a:t>
            </a:r>
            <a:endParaRPr b="1" sz="1200">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latin typeface="Courier New"/>
                <a:ea typeface="Courier New"/>
                <a:cs typeface="Courier New"/>
                <a:sym typeface="Courier New"/>
              </a:rPr>
              <a:t># creating new JSON structure</a:t>
            </a:r>
            <a:endParaRPr b="1" sz="12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dk1"/>
                </a:solidFill>
                <a:latin typeface="Courier New"/>
                <a:ea typeface="Courier New"/>
                <a:cs typeface="Courier New"/>
                <a:sym typeface="Courier New"/>
              </a:rPr>
              <a:t>for </a:t>
            </a:r>
            <a:r>
              <a:rPr b="1" lang="en" sz="1200">
                <a:solidFill>
                  <a:srgbClr val="FFFFFF"/>
                </a:solidFill>
                <a:highlight>
                  <a:srgbClr val="FF9900"/>
                </a:highlight>
                <a:latin typeface="Courier New"/>
                <a:ea typeface="Courier New"/>
                <a:cs typeface="Courier New"/>
                <a:sym typeface="Courier New"/>
              </a:rPr>
              <a:t>device </a:t>
            </a:r>
            <a:r>
              <a:rPr b="1" lang="en" sz="1200">
                <a:solidFill>
                  <a:schemeClr val="dk1"/>
                </a:solidFill>
                <a:latin typeface="Courier New"/>
                <a:ea typeface="Courier New"/>
                <a:cs typeface="Courier New"/>
                <a:sym typeface="Courier New"/>
              </a:rPr>
              <a:t> in </a:t>
            </a:r>
            <a:r>
              <a:rPr lang="en" sz="1200">
                <a:solidFill>
                  <a:schemeClr val="dk1"/>
                </a:solidFill>
                <a:latin typeface="Courier New"/>
                <a:ea typeface="Courier New"/>
                <a:cs typeface="Courier New"/>
                <a:sym typeface="Courier New"/>
              </a:rPr>
              <a:t>resp_devices_json</a:t>
            </a:r>
            <a:r>
              <a:rPr lang="en" sz="1200">
                <a:solidFill>
                  <a:schemeClr val="dk1"/>
                </a:solidFill>
                <a:highlight>
                  <a:srgbClr val="FFFF00"/>
                </a:highlight>
                <a:latin typeface="Courier New"/>
                <a:ea typeface="Courier New"/>
                <a:cs typeface="Courier New"/>
                <a:sym typeface="Courier New"/>
              </a:rPr>
              <a:t>[</a:t>
            </a:r>
            <a:r>
              <a:rPr b="1" lang="en" sz="1200">
                <a:solidFill>
                  <a:srgbClr val="0000FF"/>
                </a:solidFill>
                <a:highlight>
                  <a:srgbClr val="FFFF00"/>
                </a:highlight>
                <a:latin typeface="Courier New"/>
                <a:ea typeface="Courier New"/>
                <a:cs typeface="Courier New"/>
                <a:sym typeface="Courier New"/>
              </a:rPr>
              <a:t>'response'</a:t>
            </a:r>
            <a:r>
              <a:rPr lang="en" sz="1200">
                <a:solidFill>
                  <a:schemeClr val="dk1"/>
                </a:solidFill>
                <a:highlight>
                  <a:srgbClr val="FFFF00"/>
                </a:highlight>
                <a:latin typeface="Courier New"/>
                <a:ea typeface="Courier New"/>
                <a:cs typeface="Courier New"/>
                <a:sym typeface="Courier New"/>
              </a:rPr>
              <a:t>]</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lang="en" sz="1200">
                <a:solidFill>
                  <a:schemeClr val="dk1"/>
                </a:solidFill>
                <a:highlight>
                  <a:srgbClr val="D0E0E3"/>
                </a:highlight>
                <a:latin typeface="Courier New"/>
                <a:ea typeface="Courier New"/>
                <a:cs typeface="Courier New"/>
                <a:sym typeface="Courier New"/>
              </a:rPr>
              <a:t>if device[</a:t>
            </a:r>
            <a:r>
              <a:rPr b="1" lang="en" sz="1200">
                <a:solidFill>
                  <a:schemeClr val="dk1"/>
                </a:solidFill>
                <a:highlight>
                  <a:srgbClr val="D0E0E3"/>
                </a:highlight>
                <a:latin typeface="Courier New"/>
                <a:ea typeface="Courier New"/>
                <a:cs typeface="Courier New"/>
                <a:sym typeface="Courier New"/>
              </a:rPr>
              <a:t>'type'</a:t>
            </a:r>
            <a:r>
              <a:rPr lang="en" sz="1200">
                <a:solidFill>
                  <a:schemeClr val="dk1"/>
                </a:solidFill>
                <a:highlight>
                  <a:srgbClr val="D0E0E3"/>
                </a:highlight>
                <a:latin typeface="Courier New"/>
                <a:ea typeface="Courier New"/>
                <a:cs typeface="Courier New"/>
                <a:sym typeface="Courier New"/>
              </a:rPr>
              <a:t>] != None:</a:t>
            </a:r>
            <a:endParaRPr sz="1200">
              <a:solidFill>
                <a:schemeClr val="dk1"/>
              </a:solidFill>
              <a:highlight>
                <a:srgbClr val="D0E0E3"/>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chemeClr val="dk1"/>
              </a:solidFill>
              <a:highlight>
                <a:srgbClr val="D0E0E3"/>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3F3F3"/>
                </a:highlight>
                <a:latin typeface="Courier New"/>
                <a:ea typeface="Courier New"/>
                <a:cs typeface="Courier New"/>
                <a:sym typeface="Courier New"/>
              </a:rPr>
              <a:t>D</a:t>
            </a:r>
            <a:r>
              <a:rPr b="1" lang="en" sz="1200">
                <a:solidFill>
                  <a:srgbClr val="FF9900"/>
                </a:solidFill>
                <a:highlight>
                  <a:srgbClr val="F3F3F3"/>
                </a:highlight>
                <a:latin typeface="Courier New"/>
                <a:ea typeface="Courier New"/>
                <a:cs typeface="Courier New"/>
                <a:sym typeface="Courier New"/>
              </a:rPr>
              <a:t>ev_dict </a:t>
            </a:r>
            <a:r>
              <a:rPr lang="en" sz="1200">
                <a:solidFill>
                  <a:schemeClr val="dk1"/>
                </a:solidFill>
                <a:latin typeface="Courier New"/>
                <a:ea typeface="Courier New"/>
                <a:cs typeface="Courier New"/>
                <a:sym typeface="Courier New"/>
              </a:rPr>
              <a:t>= {} </a:t>
            </a:r>
            <a:r>
              <a:rPr lang="en" sz="1100">
                <a:solidFill>
                  <a:schemeClr val="dk1"/>
                </a:solidFill>
                <a:latin typeface="Courier New"/>
                <a:ea typeface="Courier New"/>
                <a:cs typeface="Courier New"/>
                <a:sym typeface="Courier New"/>
              </a:rPr>
              <a:t>#create empty dict</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3F3F3"/>
                </a:highlight>
                <a:latin typeface="Courier New"/>
                <a:ea typeface="Courier New"/>
                <a:cs typeface="Courier New"/>
                <a:sym typeface="Courier New"/>
              </a:rPr>
              <a:t>dev_dict</a:t>
            </a:r>
            <a:r>
              <a:rPr lang="en" sz="1200">
                <a:solidFill>
                  <a:schemeClr val="dk1"/>
                </a:solidFill>
                <a:latin typeface="Courier New"/>
                <a:ea typeface="Courier New"/>
                <a:cs typeface="Courier New"/>
                <a:sym typeface="Courier New"/>
              </a:rPr>
              <a:t>['hostname'] = </a:t>
            </a:r>
            <a:r>
              <a:rPr b="1" lang="en" sz="1200">
                <a:solidFill>
                  <a:srgbClr val="FF9900"/>
                </a:solidFill>
                <a:highlight>
                  <a:srgbClr val="F3F3F3"/>
                </a:highlight>
                <a:latin typeface="Courier New"/>
                <a:ea typeface="Courier New"/>
                <a:cs typeface="Courier New"/>
                <a:sym typeface="Courier New"/>
              </a:rPr>
              <a:t>device</a:t>
            </a:r>
            <a:r>
              <a:rPr lang="en" sz="1200">
                <a:solidFill>
                  <a:schemeClr val="dk1"/>
                </a:solidFill>
                <a:latin typeface="Courier New"/>
                <a:ea typeface="Courier New"/>
                <a:cs typeface="Courier New"/>
                <a:sym typeface="Courier New"/>
              </a:rPr>
              <a:t>[</a:t>
            </a:r>
            <a:r>
              <a:rPr b="1" lang="en" sz="1200">
                <a:solidFill>
                  <a:schemeClr val="dk1"/>
                </a:solidFill>
                <a:latin typeface="Courier New"/>
                <a:ea typeface="Courier New"/>
                <a:cs typeface="Courier New"/>
                <a:sym typeface="Courier New"/>
              </a:rPr>
              <a:t>'hostname'</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3F3F3"/>
                </a:highlight>
                <a:latin typeface="Courier New"/>
                <a:ea typeface="Courier New"/>
                <a:cs typeface="Courier New"/>
                <a:sym typeface="Courier New"/>
              </a:rPr>
              <a:t>dev_dict</a:t>
            </a:r>
            <a:r>
              <a:rPr lang="en" sz="1200">
                <a:solidFill>
                  <a:schemeClr val="dk1"/>
                </a:solidFill>
                <a:latin typeface="Courier New"/>
                <a:ea typeface="Courier New"/>
                <a:cs typeface="Courier New"/>
                <a:sym typeface="Courier New"/>
              </a:rPr>
              <a:t>['type'] = </a:t>
            </a:r>
            <a:r>
              <a:rPr b="1" lang="en" sz="1200">
                <a:solidFill>
                  <a:srgbClr val="FF9900"/>
                </a:solidFill>
                <a:highlight>
                  <a:srgbClr val="F3F3F3"/>
                </a:highlight>
                <a:latin typeface="Courier New"/>
                <a:ea typeface="Courier New"/>
                <a:cs typeface="Courier New"/>
                <a:sym typeface="Courier New"/>
              </a:rPr>
              <a:t>device</a:t>
            </a:r>
            <a:r>
              <a:rPr lang="en" sz="1200">
                <a:solidFill>
                  <a:schemeClr val="dk1"/>
                </a:solidFill>
                <a:latin typeface="Courier New"/>
                <a:ea typeface="Courier New"/>
                <a:cs typeface="Courier New"/>
                <a:sym typeface="Courier New"/>
              </a:rPr>
              <a:t>[</a:t>
            </a:r>
            <a:r>
              <a:rPr b="1" lang="en" sz="1200">
                <a:solidFill>
                  <a:schemeClr val="dk1"/>
                </a:solidFill>
                <a:latin typeface="Courier New"/>
                <a:ea typeface="Courier New"/>
                <a:cs typeface="Courier New"/>
                <a:sym typeface="Courier New"/>
              </a:rPr>
              <a:t>'type'</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3F3F3"/>
                </a:highlight>
                <a:latin typeface="Courier New"/>
                <a:ea typeface="Courier New"/>
                <a:cs typeface="Courier New"/>
                <a:sym typeface="Courier New"/>
              </a:rPr>
              <a:t>dev_dict</a:t>
            </a:r>
            <a:r>
              <a:rPr lang="en" sz="1200">
                <a:solidFill>
                  <a:schemeClr val="dk1"/>
                </a:solidFill>
                <a:latin typeface="Courier New"/>
                <a:ea typeface="Courier New"/>
                <a:cs typeface="Courier New"/>
                <a:sym typeface="Courier New"/>
              </a:rPr>
              <a:t>['macAddress'] = </a:t>
            </a:r>
            <a:r>
              <a:rPr b="1" lang="en" sz="1200">
                <a:solidFill>
                  <a:srgbClr val="FF9900"/>
                </a:solidFill>
                <a:highlight>
                  <a:srgbClr val="F3F3F3"/>
                </a:highlight>
                <a:latin typeface="Courier New"/>
                <a:ea typeface="Courier New"/>
                <a:cs typeface="Courier New"/>
                <a:sym typeface="Courier New"/>
              </a:rPr>
              <a:t>device</a:t>
            </a:r>
            <a:r>
              <a:rPr lang="en" sz="1200">
                <a:solidFill>
                  <a:schemeClr val="dk1"/>
                </a:solidFill>
                <a:latin typeface="Courier New"/>
                <a:ea typeface="Courier New"/>
                <a:cs typeface="Courier New"/>
                <a:sym typeface="Courier New"/>
              </a:rPr>
              <a:t>[</a:t>
            </a:r>
            <a:r>
              <a:rPr b="1" lang="en" sz="1200">
                <a:solidFill>
                  <a:schemeClr val="dk1"/>
                </a:solidFill>
                <a:latin typeface="Courier New"/>
                <a:ea typeface="Courier New"/>
                <a:cs typeface="Courier New"/>
                <a:sym typeface="Courier New"/>
              </a:rPr>
              <a:t>'macAddress'</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3F3F3"/>
                </a:highlight>
                <a:latin typeface="Courier New"/>
                <a:ea typeface="Courier New"/>
                <a:cs typeface="Courier New"/>
                <a:sym typeface="Courier New"/>
              </a:rPr>
              <a:t>dev_dict</a:t>
            </a:r>
            <a:r>
              <a:rPr lang="en" sz="1200">
                <a:solidFill>
                  <a:schemeClr val="dk1"/>
                </a:solidFill>
                <a:latin typeface="Courier New"/>
                <a:ea typeface="Courier New"/>
                <a:cs typeface="Courier New"/>
                <a:sym typeface="Courier New"/>
              </a:rPr>
              <a:t>['managementIpAddress'] = </a:t>
            </a:r>
            <a:r>
              <a:rPr b="1" lang="en" sz="1200">
                <a:solidFill>
                  <a:srgbClr val="FF9900"/>
                </a:solidFill>
                <a:highlight>
                  <a:srgbClr val="F3F3F3"/>
                </a:highlight>
                <a:latin typeface="Courier New"/>
                <a:ea typeface="Courier New"/>
                <a:cs typeface="Courier New"/>
                <a:sym typeface="Courier New"/>
              </a:rPr>
              <a:t>device</a:t>
            </a:r>
            <a:r>
              <a:rPr lang="en" sz="1200">
                <a:solidFill>
                  <a:schemeClr val="dk1"/>
                </a:solidFill>
                <a:latin typeface="Courier New"/>
                <a:ea typeface="Courier New"/>
                <a:cs typeface="Courier New"/>
                <a:sym typeface="Courier New"/>
              </a:rPr>
              <a:t>[</a:t>
            </a:r>
            <a:r>
              <a:rPr b="1" lang="en" sz="1200">
                <a:solidFill>
                  <a:schemeClr val="dk1"/>
                </a:solidFill>
                <a:latin typeface="Courier New"/>
                <a:ea typeface="Courier New"/>
                <a:cs typeface="Courier New"/>
                <a:sym typeface="Courier New"/>
              </a:rPr>
              <a:t>'managementIpAddress'</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3F3F3"/>
                </a:highlight>
                <a:latin typeface="Courier New"/>
                <a:ea typeface="Courier New"/>
                <a:cs typeface="Courier New"/>
                <a:sym typeface="Courier New"/>
              </a:rPr>
              <a:t>dev_dict</a:t>
            </a:r>
            <a:r>
              <a:rPr lang="en" sz="1200">
                <a:solidFill>
                  <a:schemeClr val="dk1"/>
                </a:solidFill>
                <a:latin typeface="Courier New"/>
                <a:ea typeface="Courier New"/>
                <a:cs typeface="Courier New"/>
                <a:sym typeface="Courier New"/>
              </a:rPr>
              <a:t>['serialNumber'] = </a:t>
            </a:r>
            <a:r>
              <a:rPr b="1" lang="en" sz="1200">
                <a:solidFill>
                  <a:srgbClr val="FF9900"/>
                </a:solidFill>
                <a:highlight>
                  <a:srgbClr val="F3F3F3"/>
                </a:highlight>
                <a:latin typeface="Courier New"/>
                <a:ea typeface="Courier New"/>
                <a:cs typeface="Courier New"/>
                <a:sym typeface="Courier New"/>
              </a:rPr>
              <a:t>device</a:t>
            </a:r>
            <a:r>
              <a:rPr lang="en" sz="1200">
                <a:solidFill>
                  <a:schemeClr val="dk1"/>
                </a:solidFill>
                <a:latin typeface="Courier New"/>
                <a:ea typeface="Courier New"/>
                <a:cs typeface="Courier New"/>
                <a:sym typeface="Courier New"/>
              </a:rPr>
              <a:t>[</a:t>
            </a:r>
            <a:r>
              <a:rPr b="1" lang="en" sz="1200">
                <a:solidFill>
                  <a:schemeClr val="dk1"/>
                </a:solidFill>
                <a:latin typeface="Courier New"/>
                <a:ea typeface="Courier New"/>
                <a:cs typeface="Courier New"/>
                <a:sym typeface="Courier New"/>
              </a:rPr>
              <a:t>'serialNumber'</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3F3F3"/>
                </a:highlight>
                <a:latin typeface="Courier New"/>
                <a:ea typeface="Courier New"/>
                <a:cs typeface="Courier New"/>
                <a:sym typeface="Courier New"/>
              </a:rPr>
              <a:t>dev_dict</a:t>
            </a:r>
            <a:r>
              <a:rPr lang="en" sz="1200">
                <a:solidFill>
                  <a:schemeClr val="dk1"/>
                </a:solidFill>
                <a:latin typeface="Courier New"/>
                <a:ea typeface="Courier New"/>
                <a:cs typeface="Courier New"/>
                <a:sym typeface="Courier New"/>
              </a:rPr>
              <a:t>['softwareType'] = </a:t>
            </a:r>
            <a:r>
              <a:rPr b="1" lang="en" sz="1200">
                <a:solidFill>
                  <a:srgbClr val="FF9900"/>
                </a:solidFill>
                <a:highlight>
                  <a:srgbClr val="F3F3F3"/>
                </a:highlight>
                <a:latin typeface="Courier New"/>
                <a:ea typeface="Courier New"/>
                <a:cs typeface="Courier New"/>
                <a:sym typeface="Courier New"/>
              </a:rPr>
              <a:t>device</a:t>
            </a:r>
            <a:r>
              <a:rPr lang="en" sz="1200">
                <a:solidFill>
                  <a:schemeClr val="dk1"/>
                </a:solidFill>
                <a:latin typeface="Courier New"/>
                <a:ea typeface="Courier New"/>
                <a:cs typeface="Courier New"/>
                <a:sym typeface="Courier New"/>
              </a:rPr>
              <a:t>[</a:t>
            </a:r>
            <a:r>
              <a:rPr b="1" lang="en" sz="1200">
                <a:solidFill>
                  <a:schemeClr val="dk1"/>
                </a:solidFill>
                <a:latin typeface="Courier New"/>
                <a:ea typeface="Courier New"/>
                <a:cs typeface="Courier New"/>
                <a:sym typeface="Courier New"/>
              </a:rPr>
              <a:t>'softwareType'</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3F3F3"/>
                </a:highlight>
                <a:latin typeface="Courier New"/>
                <a:ea typeface="Courier New"/>
                <a:cs typeface="Courier New"/>
                <a:sym typeface="Courier New"/>
              </a:rPr>
              <a:t>dev_dict</a:t>
            </a:r>
            <a:r>
              <a:rPr lang="en" sz="1200">
                <a:solidFill>
                  <a:schemeClr val="dk1"/>
                </a:solidFill>
                <a:latin typeface="Courier New"/>
                <a:ea typeface="Courier New"/>
                <a:cs typeface="Courier New"/>
                <a:sym typeface="Courier New"/>
              </a:rPr>
              <a:t>['softwareVersion'] = </a:t>
            </a:r>
            <a:r>
              <a:rPr b="1" lang="en" sz="1200">
                <a:solidFill>
                  <a:srgbClr val="FF9900"/>
                </a:solidFill>
                <a:highlight>
                  <a:srgbClr val="F3F3F3"/>
                </a:highlight>
                <a:latin typeface="Courier New"/>
                <a:ea typeface="Courier New"/>
                <a:cs typeface="Courier New"/>
                <a:sym typeface="Courier New"/>
              </a:rPr>
              <a:t>device</a:t>
            </a:r>
            <a:r>
              <a:rPr lang="en" sz="1200">
                <a:solidFill>
                  <a:schemeClr val="dk1"/>
                </a:solidFill>
                <a:latin typeface="Courier New"/>
                <a:ea typeface="Courier New"/>
                <a:cs typeface="Courier New"/>
                <a:sym typeface="Courier New"/>
              </a:rPr>
              <a:t>[</a:t>
            </a:r>
            <a:r>
              <a:rPr b="1" lang="en" sz="1200">
                <a:solidFill>
                  <a:schemeClr val="dk1"/>
                </a:solidFill>
                <a:latin typeface="Courier New"/>
                <a:ea typeface="Courier New"/>
                <a:cs typeface="Courier New"/>
                <a:sym typeface="Courier New"/>
              </a:rPr>
              <a:t>'softwareVersion'</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3F3F3"/>
                </a:highlight>
                <a:latin typeface="Courier New"/>
                <a:ea typeface="Courier New"/>
                <a:cs typeface="Courier New"/>
                <a:sym typeface="Courier New"/>
              </a:rPr>
              <a:t>dev_dict</a:t>
            </a:r>
            <a:r>
              <a:rPr lang="en" sz="1200">
                <a:solidFill>
                  <a:schemeClr val="dk1"/>
                </a:solidFill>
                <a:latin typeface="Courier New"/>
                <a:ea typeface="Courier New"/>
                <a:cs typeface="Courier New"/>
                <a:sym typeface="Courier New"/>
              </a:rPr>
              <a:t>['reachabilityStatus'] = </a:t>
            </a:r>
            <a:r>
              <a:rPr b="1" lang="en" sz="1200">
                <a:solidFill>
                  <a:srgbClr val="FF9900"/>
                </a:solidFill>
                <a:highlight>
                  <a:srgbClr val="F3F3F3"/>
                </a:highlight>
                <a:latin typeface="Courier New"/>
                <a:ea typeface="Courier New"/>
                <a:cs typeface="Courier New"/>
                <a:sym typeface="Courier New"/>
              </a:rPr>
              <a:t>device</a:t>
            </a:r>
            <a:r>
              <a:rPr lang="en" sz="1200">
                <a:solidFill>
                  <a:schemeClr val="dk1"/>
                </a:solidFill>
                <a:latin typeface="Courier New"/>
                <a:ea typeface="Courier New"/>
                <a:cs typeface="Courier New"/>
                <a:sym typeface="Courier New"/>
              </a:rPr>
              <a:t>[</a:t>
            </a:r>
            <a:r>
              <a:rPr b="1" lang="en" sz="1200">
                <a:solidFill>
                  <a:schemeClr val="dk1"/>
                </a:solidFill>
                <a:latin typeface="Courier New"/>
                <a:ea typeface="Courier New"/>
                <a:cs typeface="Courier New"/>
                <a:sym typeface="Courier New"/>
              </a:rPr>
              <a:t>'reachabilityStatus'</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FFFF"/>
                </a:solidFill>
                <a:highlight>
                  <a:srgbClr val="4A86E8"/>
                </a:highlight>
                <a:latin typeface="Courier New"/>
                <a:ea typeface="Courier New"/>
                <a:cs typeface="Courier New"/>
                <a:sym typeface="Courier New"/>
              </a:rPr>
              <a:t>dev_list</a:t>
            </a:r>
            <a:r>
              <a:rPr lang="en" sz="1200">
                <a:solidFill>
                  <a:schemeClr val="dk1"/>
                </a:solidFill>
                <a:latin typeface="Courier New"/>
                <a:ea typeface="Courier New"/>
                <a:cs typeface="Courier New"/>
                <a:sym typeface="Courier New"/>
              </a:rPr>
              <a:t>.</a:t>
            </a:r>
            <a:r>
              <a:rPr b="1" lang="en" sz="1200">
                <a:solidFill>
                  <a:schemeClr val="dk1"/>
                </a:solidFill>
                <a:highlight>
                  <a:srgbClr val="FFFF00"/>
                </a:highlight>
                <a:latin typeface="Courier New"/>
                <a:ea typeface="Courier New"/>
                <a:cs typeface="Courier New"/>
                <a:sym typeface="Courier New"/>
              </a:rPr>
              <a:t>append</a:t>
            </a:r>
            <a:r>
              <a:rPr lang="en" sz="1200">
                <a:solidFill>
                  <a:schemeClr val="dk1"/>
                </a:solidFill>
                <a:latin typeface="Courier New"/>
                <a:ea typeface="Courier New"/>
                <a:cs typeface="Courier New"/>
                <a:sym typeface="Courier New"/>
              </a:rPr>
              <a:t>(</a:t>
            </a:r>
            <a:r>
              <a:rPr b="1" lang="en" sz="1200">
                <a:solidFill>
                  <a:srgbClr val="FF9900"/>
                </a:solidFill>
                <a:highlight>
                  <a:srgbClr val="F3F3F3"/>
                </a:highlight>
                <a:latin typeface="Courier New"/>
                <a:ea typeface="Courier New"/>
                <a:cs typeface="Courier New"/>
                <a:sym typeface="Courier New"/>
              </a:rPr>
              <a:t>dev_dict</a:t>
            </a:r>
            <a:r>
              <a:rPr lang="en" sz="1200">
                <a:solidFill>
                  <a:schemeClr val="dk1"/>
                </a:solidFill>
                <a:latin typeface="Courier New"/>
                <a:ea typeface="Courier New"/>
                <a:cs typeface="Courier New"/>
                <a:sym typeface="Courier New"/>
              </a:rPr>
              <a:t>)</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DNA Center Response Data - Client Health</a:t>
            </a:r>
            <a:endParaRPr/>
          </a:p>
        </p:txBody>
      </p:sp>
      <p:sp>
        <p:nvSpPr>
          <p:cNvPr id="252" name="Google Shape;252;p37"/>
          <p:cNvSpPr txBox="1"/>
          <p:nvPr>
            <p:ph idx="1" type="body"/>
          </p:nvPr>
        </p:nvSpPr>
        <p:spPr>
          <a:xfrm>
            <a:off x="311700" y="1142250"/>
            <a:ext cx="8520600" cy="39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highlight>
                  <a:srgbClr val="FFFF00"/>
                </a:highlight>
              </a:rPr>
              <a:t>DNA CENTER REQUEST </a:t>
            </a:r>
            <a:endParaRPr b="1" sz="1400">
              <a:highlight>
                <a:srgbClr val="FFFF00"/>
              </a:highlight>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import </a:t>
            </a:r>
            <a:r>
              <a:rPr b="1" lang="en" sz="1000">
                <a:solidFill>
                  <a:schemeClr val="dk1"/>
                </a:solidFill>
                <a:latin typeface="Courier New"/>
                <a:ea typeface="Courier New"/>
                <a:cs typeface="Courier New"/>
                <a:sym typeface="Courier New"/>
              </a:rPr>
              <a:t>requests</a:t>
            </a:r>
            <a:endParaRPr b="1"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import </a:t>
            </a:r>
            <a:r>
              <a:rPr b="1" lang="en" sz="1000">
                <a:solidFill>
                  <a:schemeClr val="dk1"/>
                </a:solidFill>
                <a:latin typeface="Courier New"/>
                <a:ea typeface="Courier New"/>
                <a:cs typeface="Courier New"/>
                <a:sym typeface="Courier New"/>
              </a:rPr>
              <a:t>json</a:t>
            </a:r>
            <a:br>
              <a:rPr b="1" lang="en" sz="1000">
                <a:solidFill>
                  <a:schemeClr val="dk1"/>
                </a:solidFill>
                <a:latin typeface="Courier New"/>
                <a:ea typeface="Courier New"/>
                <a:cs typeface="Courier New"/>
                <a:sym typeface="Courier New"/>
              </a:rPr>
            </a:br>
            <a:endParaRPr b="1"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i="1" lang="en" sz="800">
                <a:solidFill>
                  <a:schemeClr val="dk1"/>
                </a:solidFill>
                <a:latin typeface="Courier New"/>
                <a:ea typeface="Courier New"/>
                <a:cs typeface="Courier New"/>
                <a:sym typeface="Courier New"/>
              </a:rPr>
              <a:t># </a:t>
            </a:r>
            <a:r>
              <a:rPr i="1" lang="en" sz="800">
                <a:solidFill>
                  <a:schemeClr val="dk1"/>
                </a:solidFill>
                <a:highlight>
                  <a:srgbClr val="FFFF00"/>
                </a:highlight>
                <a:latin typeface="Courier New"/>
                <a:ea typeface="Courier New"/>
                <a:cs typeface="Courier New"/>
                <a:sym typeface="Courier New"/>
              </a:rPr>
              <a:t>f-string</a:t>
            </a:r>
            <a:r>
              <a:rPr i="1" lang="en" sz="800">
                <a:solidFill>
                  <a:schemeClr val="dk1"/>
                </a:solidFill>
                <a:latin typeface="Courier New"/>
                <a:ea typeface="Courier New"/>
                <a:cs typeface="Courier New"/>
                <a:sym typeface="Courier New"/>
              </a:rPr>
              <a:t> is used for string formatting of request url</a:t>
            </a:r>
            <a:endParaRPr i="1"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i="1"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highlight>
                  <a:srgbClr val="FFFF00"/>
                </a:highlight>
                <a:latin typeface="Courier New"/>
                <a:ea typeface="Courier New"/>
                <a:cs typeface="Courier New"/>
                <a:sym typeface="Courier New"/>
              </a:rPr>
              <a:t>get_resp = requests.get(</a:t>
            </a:r>
            <a:r>
              <a:rPr b="1" lang="en" sz="1100">
                <a:solidFill>
                  <a:srgbClr val="FF9900"/>
                </a:solidFill>
                <a:highlight>
                  <a:srgbClr val="FFF2CC"/>
                </a:highlight>
                <a:latin typeface="Courier New"/>
                <a:ea typeface="Courier New"/>
                <a:cs typeface="Courier New"/>
                <a:sym typeface="Courier New"/>
              </a:rPr>
              <a:t>f</a:t>
            </a:r>
            <a:r>
              <a:rPr lang="en" sz="1200">
                <a:solidFill>
                  <a:schemeClr val="dk1"/>
                </a:solidFill>
                <a:highlight>
                  <a:srgbClr val="FFFF00"/>
                </a:highlight>
                <a:latin typeface="Courier New"/>
                <a:ea typeface="Courier New"/>
                <a:cs typeface="Courier New"/>
                <a:sym typeface="Courier New"/>
              </a:rPr>
              <a:t>"https://{host}/dna/intent/api/v1/</a:t>
            </a:r>
            <a:r>
              <a:rPr b="1" lang="en" sz="1200">
                <a:solidFill>
                  <a:schemeClr val="dk1"/>
                </a:solidFill>
                <a:highlight>
                  <a:srgbClr val="FFFF00"/>
                </a:highlight>
                <a:latin typeface="Courier New"/>
                <a:ea typeface="Courier New"/>
                <a:cs typeface="Courier New"/>
                <a:sym typeface="Courier New"/>
              </a:rPr>
              <a:t>client-health</a:t>
            </a:r>
            <a:r>
              <a:rPr lang="en" sz="1200">
                <a:solidFill>
                  <a:schemeClr val="dk1"/>
                </a:solidFill>
                <a:highlight>
                  <a:srgbClr val="FFFF00"/>
                </a:highlight>
                <a:latin typeface="Courier New"/>
                <a:ea typeface="Courier New"/>
                <a:cs typeface="Courier New"/>
                <a:sym typeface="Courier New"/>
              </a:rPr>
              <a:t>",</a:t>
            </a:r>
            <a:endParaRPr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FFFF00"/>
                </a:highlight>
                <a:latin typeface="Courier New"/>
                <a:ea typeface="Courier New"/>
                <a:cs typeface="Courier New"/>
                <a:sym typeface="Courier New"/>
              </a:rPr>
              <a:t>                         headers=headers, params=params)</a:t>
            </a:r>
            <a:endParaRPr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2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highlight>
                  <a:srgbClr val="FFFFFF"/>
                </a:highlight>
              </a:rPr>
              <a:t>RAW RESPONSE DATA FRAGMENT</a:t>
            </a:r>
            <a:endParaRPr b="1" sz="1400">
              <a:highlight>
                <a:srgbClr val="FFFFFF"/>
              </a:highlight>
            </a:endParaRPr>
          </a:p>
          <a:p>
            <a:pPr indent="0" lvl="0" marL="0" rtl="0" algn="l">
              <a:lnSpc>
                <a:spcPct val="100000"/>
              </a:lnSpc>
              <a:spcBef>
                <a:spcPts val="0"/>
              </a:spcBef>
              <a:spcAft>
                <a:spcPts val="0"/>
              </a:spcAft>
              <a:buNone/>
            </a:pPr>
            <a:r>
              <a:t/>
            </a:r>
            <a:endParaRPr b="1" sz="6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highlight>
                  <a:srgbClr val="FFFFFF"/>
                </a:highlight>
                <a:latin typeface="Courier New"/>
                <a:ea typeface="Courier New"/>
                <a:cs typeface="Courier New"/>
                <a:sym typeface="Courier New"/>
              </a:rPr>
              <a:t>{</a:t>
            </a:r>
            <a:r>
              <a:rPr lang="en" sz="1200">
                <a:solidFill>
                  <a:schemeClr val="dk1"/>
                </a:solidFill>
                <a:highlight>
                  <a:srgbClr val="FFFF00"/>
                </a:highlight>
                <a:latin typeface="Courier New"/>
                <a:ea typeface="Courier New"/>
                <a:cs typeface="Courier New"/>
                <a:sym typeface="Courier New"/>
              </a:rPr>
              <a:t>'response'</a:t>
            </a:r>
            <a:r>
              <a:rPr lang="en" sz="1200">
                <a:solidFill>
                  <a:schemeClr val="dk1"/>
                </a:solidFill>
                <a:highlight>
                  <a:srgbClr val="FFFFFF"/>
                </a:highlight>
                <a:latin typeface="Courier New"/>
                <a:ea typeface="Courier New"/>
                <a:cs typeface="Courier New"/>
                <a:sym typeface="Courier New"/>
              </a:rPr>
              <a:t>: [{'siteId': 'global', 'scoreDetail': [{</a:t>
            </a:r>
            <a:r>
              <a:rPr lang="en" sz="1200">
                <a:solidFill>
                  <a:schemeClr val="dk1"/>
                </a:solidFill>
                <a:highlight>
                  <a:srgbClr val="FFF2CC"/>
                </a:highlight>
                <a:latin typeface="Courier New"/>
                <a:ea typeface="Courier New"/>
                <a:cs typeface="Courier New"/>
                <a:sym typeface="Courier New"/>
              </a:rPr>
              <a:t>'scoreCategory'</a:t>
            </a:r>
            <a:r>
              <a:rPr lang="en" sz="1200">
                <a:solidFill>
                  <a:schemeClr val="dk1"/>
                </a:solidFill>
                <a:highlight>
                  <a:srgbClr val="FFFFFF"/>
                </a:highlight>
                <a:latin typeface="Courier New"/>
                <a:ea typeface="Courier New"/>
                <a:cs typeface="Courier New"/>
                <a:sym typeface="Courier New"/>
              </a:rPr>
              <a:t>: {'scoreCategory': '</a:t>
            </a:r>
            <a:r>
              <a:rPr lang="en" sz="1200">
                <a:solidFill>
                  <a:schemeClr val="dk1"/>
                </a:solidFill>
                <a:highlight>
                  <a:srgbClr val="00FF00"/>
                </a:highlight>
                <a:latin typeface="Courier New"/>
                <a:ea typeface="Courier New"/>
                <a:cs typeface="Courier New"/>
                <a:sym typeface="Courier New"/>
              </a:rPr>
              <a:t>CLIENT_TYPE</a:t>
            </a:r>
            <a:r>
              <a:rPr lang="en" sz="1200">
                <a:solidFill>
                  <a:schemeClr val="dk1"/>
                </a:solidFill>
                <a:highlight>
                  <a:srgbClr val="FFFFFF"/>
                </a:highlight>
                <a:latin typeface="Courier New"/>
                <a:ea typeface="Courier New"/>
                <a:cs typeface="Courier New"/>
                <a:sym typeface="Courier New"/>
              </a:rPr>
              <a:t>', 'value': </a:t>
            </a:r>
            <a:r>
              <a:rPr lang="en" sz="1200">
                <a:solidFill>
                  <a:schemeClr val="dk1"/>
                </a:solidFill>
                <a:highlight>
                  <a:srgbClr val="00FF00"/>
                </a:highlight>
                <a:latin typeface="Courier New"/>
                <a:ea typeface="Courier New"/>
                <a:cs typeface="Courier New"/>
                <a:sym typeface="Courier New"/>
              </a:rPr>
              <a:t>'ALL'</a:t>
            </a:r>
            <a:r>
              <a:rPr lang="en" sz="1200">
                <a:solidFill>
                  <a:schemeClr val="dk1"/>
                </a:solidFill>
                <a:highlight>
                  <a:srgbClr val="FFFFFF"/>
                </a:highlight>
                <a:latin typeface="Courier New"/>
                <a:ea typeface="Courier New"/>
                <a:cs typeface="Courier New"/>
                <a:sym typeface="Courier New"/>
              </a:rPr>
              <a:t>}, </a:t>
            </a:r>
            <a:r>
              <a:rPr lang="en" sz="1200">
                <a:solidFill>
                  <a:schemeClr val="dk1"/>
                </a:solidFill>
                <a:highlight>
                  <a:srgbClr val="FFF2CC"/>
                </a:highlight>
                <a:latin typeface="Courier New"/>
                <a:ea typeface="Courier New"/>
                <a:cs typeface="Courier New"/>
                <a:sym typeface="Courier New"/>
              </a:rPr>
              <a:t>'scoreValue'</a:t>
            </a:r>
            <a:r>
              <a:rPr lang="en" sz="1200">
                <a:solidFill>
                  <a:schemeClr val="dk1"/>
                </a:solidFill>
                <a:highlight>
                  <a:srgbClr val="FFFFFF"/>
                </a:highlight>
                <a:latin typeface="Courier New"/>
                <a:ea typeface="Courier New"/>
                <a:cs typeface="Courier New"/>
                <a:sym typeface="Courier New"/>
              </a:rPr>
              <a:t>: </a:t>
            </a:r>
            <a:r>
              <a:rPr lang="en" sz="1200">
                <a:solidFill>
                  <a:schemeClr val="dk1"/>
                </a:solidFill>
                <a:highlight>
                  <a:srgbClr val="00FF00"/>
                </a:highlight>
                <a:latin typeface="Courier New"/>
                <a:ea typeface="Courier New"/>
                <a:cs typeface="Courier New"/>
                <a:sym typeface="Courier New"/>
              </a:rPr>
              <a:t>29</a:t>
            </a:r>
            <a:r>
              <a:rPr lang="en" sz="1200">
                <a:solidFill>
                  <a:schemeClr val="dk1"/>
                </a:solidFill>
                <a:highlight>
                  <a:srgbClr val="FFFFFF"/>
                </a:highlight>
                <a:latin typeface="Courier New"/>
                <a:ea typeface="Courier New"/>
                <a:cs typeface="Courier New"/>
                <a:sym typeface="Courier New"/>
              </a:rPr>
              <a:t>, 'clientCount': </a:t>
            </a:r>
            <a:r>
              <a:rPr lang="en" sz="1200">
                <a:solidFill>
                  <a:schemeClr val="dk1"/>
                </a:solidFill>
                <a:highlight>
                  <a:srgbClr val="00FF00"/>
                </a:highlight>
                <a:latin typeface="Courier New"/>
                <a:ea typeface="Courier New"/>
                <a:cs typeface="Courier New"/>
                <a:sym typeface="Courier New"/>
              </a:rPr>
              <a:t>82</a:t>
            </a:r>
            <a:r>
              <a:rPr lang="en" sz="1200">
                <a:solidFill>
                  <a:schemeClr val="dk1"/>
                </a:solidFill>
                <a:highlight>
                  <a:srgbClr val="FFFFFF"/>
                </a:highlight>
                <a:latin typeface="Courier New"/>
                <a:ea typeface="Courier New"/>
                <a:cs typeface="Courier New"/>
                <a:sym typeface="Courier New"/>
              </a:rPr>
              <a:t>, 'clientUniqueCount': 82, </a:t>
            </a:r>
            <a:r>
              <a:rPr lang="en" sz="1200">
                <a:solidFill>
                  <a:schemeClr val="dk1"/>
                </a:solidFill>
                <a:highlight>
                  <a:srgbClr val="FFF2CC"/>
                </a:highlight>
                <a:latin typeface="Courier New"/>
                <a:ea typeface="Courier New"/>
                <a:cs typeface="Courier New"/>
                <a:sym typeface="Courier New"/>
              </a:rPr>
              <a:t>'starttime'</a:t>
            </a:r>
            <a:r>
              <a:rPr lang="en" sz="1200">
                <a:solidFill>
                  <a:schemeClr val="dk1"/>
                </a:solidFill>
                <a:highlight>
                  <a:srgbClr val="FFFFFF"/>
                </a:highlight>
                <a:latin typeface="Courier New"/>
                <a:ea typeface="Courier New"/>
                <a:cs typeface="Courier New"/>
                <a:sym typeface="Courier New"/>
              </a:rPr>
              <a:t>: 1611071700000, </a:t>
            </a:r>
            <a:r>
              <a:rPr lang="en" sz="1200">
                <a:solidFill>
                  <a:schemeClr val="dk1"/>
                </a:solidFill>
                <a:highlight>
                  <a:srgbClr val="FFF2CC"/>
                </a:highlight>
                <a:latin typeface="Courier New"/>
                <a:ea typeface="Courier New"/>
                <a:cs typeface="Courier New"/>
                <a:sym typeface="Courier New"/>
              </a:rPr>
              <a:t>'endtime'</a:t>
            </a:r>
            <a:r>
              <a:rPr lang="en" sz="1200">
                <a:solidFill>
                  <a:schemeClr val="dk1"/>
                </a:solidFill>
                <a:highlight>
                  <a:srgbClr val="FFFFFF"/>
                </a:highlight>
                <a:latin typeface="Courier New"/>
                <a:ea typeface="Courier New"/>
                <a:cs typeface="Courier New"/>
                <a:sym typeface="Courier New"/>
              </a:rPr>
              <a:t>: 1611072000000}, {'scoreCategory': {'scoreCategory': '</a:t>
            </a:r>
            <a:r>
              <a:rPr lang="en" sz="1200">
                <a:solidFill>
                  <a:schemeClr val="dk1"/>
                </a:solidFill>
                <a:highlight>
                  <a:srgbClr val="00FF00"/>
                </a:highlight>
                <a:latin typeface="Courier New"/>
                <a:ea typeface="Courier New"/>
                <a:cs typeface="Courier New"/>
                <a:sym typeface="Courier New"/>
              </a:rPr>
              <a:t>CLIENT_TYPE</a:t>
            </a:r>
            <a:r>
              <a:rPr lang="en" sz="1200">
                <a:solidFill>
                  <a:schemeClr val="dk1"/>
                </a:solidFill>
                <a:highlight>
                  <a:srgbClr val="FFFFFF"/>
                </a:highlight>
                <a:latin typeface="Courier New"/>
                <a:ea typeface="Courier New"/>
                <a:cs typeface="Courier New"/>
                <a:sym typeface="Courier New"/>
              </a:rPr>
              <a:t>', 'value': </a:t>
            </a:r>
            <a:r>
              <a:rPr lang="en" sz="1200">
                <a:solidFill>
                  <a:schemeClr val="dk1"/>
                </a:solidFill>
                <a:highlight>
                  <a:srgbClr val="00FF00"/>
                </a:highlight>
                <a:latin typeface="Courier New"/>
                <a:ea typeface="Courier New"/>
                <a:cs typeface="Courier New"/>
                <a:sym typeface="Courier New"/>
              </a:rPr>
              <a:t>'WIRED'</a:t>
            </a:r>
            <a:r>
              <a:rPr lang="en" sz="1200">
                <a:solidFill>
                  <a:schemeClr val="dk1"/>
                </a:solidFill>
                <a:highlight>
                  <a:srgbClr val="FFFFFF"/>
                </a:highlight>
                <a:latin typeface="Courier New"/>
                <a:ea typeface="Courier New"/>
                <a:cs typeface="Courier New"/>
                <a:sym typeface="Courier New"/>
              </a:rPr>
              <a:t>}, 'scoreValue': 100, </a:t>
            </a:r>
            <a:r>
              <a:rPr lang="en" sz="1200">
                <a:solidFill>
                  <a:schemeClr val="dk1"/>
                </a:solidFill>
                <a:highlight>
                  <a:srgbClr val="FFF2CC"/>
                </a:highlight>
                <a:latin typeface="Courier New"/>
                <a:ea typeface="Courier New"/>
                <a:cs typeface="Courier New"/>
                <a:sym typeface="Courier New"/>
              </a:rPr>
              <a:t>'clientCount'</a:t>
            </a:r>
            <a:r>
              <a:rPr lang="en" sz="1200">
                <a:solidFill>
                  <a:schemeClr val="dk1"/>
                </a:solidFill>
                <a:highlight>
                  <a:srgbClr val="FFFFFF"/>
                </a:highlight>
                <a:latin typeface="Courier New"/>
                <a:ea typeface="Courier New"/>
                <a:cs typeface="Courier New"/>
                <a:sym typeface="Courier New"/>
              </a:rPr>
              <a:t>: 2, 'clientUniqueCount': 2, 'starttime': 1611071700000, 'endtime': 1611072000000, 'scoreList': [{'scoreCategory': {</a:t>
            </a:r>
            <a:r>
              <a:rPr lang="en" sz="1200">
                <a:solidFill>
                  <a:schemeClr val="dk1"/>
                </a:solidFill>
                <a:highlight>
                  <a:srgbClr val="FFF2CC"/>
                </a:highlight>
                <a:latin typeface="Courier New"/>
                <a:ea typeface="Courier New"/>
                <a:cs typeface="Courier New"/>
                <a:sym typeface="Courier New"/>
              </a:rPr>
              <a:t>'scoreCategory'</a:t>
            </a:r>
            <a:r>
              <a:rPr lang="en" sz="1200">
                <a:solidFill>
                  <a:schemeClr val="dk1"/>
                </a:solidFill>
                <a:highlight>
                  <a:srgbClr val="FFFFFF"/>
                </a:highlight>
                <a:latin typeface="Courier New"/>
                <a:ea typeface="Courier New"/>
                <a:cs typeface="Courier New"/>
                <a:sym typeface="Courier New"/>
              </a:rPr>
              <a:t>: '</a:t>
            </a:r>
            <a:r>
              <a:rPr lang="en" sz="1200">
                <a:solidFill>
                  <a:schemeClr val="dk1"/>
                </a:solidFill>
                <a:highlight>
                  <a:srgbClr val="FFF2CC"/>
                </a:highlight>
                <a:latin typeface="Courier New"/>
                <a:ea typeface="Courier New"/>
                <a:cs typeface="Courier New"/>
                <a:sym typeface="Courier New"/>
              </a:rPr>
              <a:t>SCORE_TYPE</a:t>
            </a:r>
            <a:r>
              <a:rPr lang="en" sz="1200">
                <a:solidFill>
                  <a:schemeClr val="dk1"/>
                </a:solidFill>
                <a:highlight>
                  <a:srgbClr val="FFFFFF"/>
                </a:highlight>
                <a:latin typeface="Courier New"/>
                <a:ea typeface="Courier New"/>
                <a:cs typeface="Courier New"/>
                <a:sym typeface="Courier New"/>
              </a:rPr>
              <a:t>', 'value': </a:t>
            </a:r>
            <a:r>
              <a:rPr lang="en" sz="1200">
                <a:solidFill>
                  <a:schemeClr val="dk1"/>
                </a:solidFill>
                <a:highlight>
                  <a:srgbClr val="00FF00"/>
                </a:highlight>
                <a:latin typeface="Courier New"/>
                <a:ea typeface="Courier New"/>
                <a:cs typeface="Courier New"/>
                <a:sym typeface="Courier New"/>
              </a:rPr>
              <a:t>'POOR'</a:t>
            </a:r>
            <a:r>
              <a:rPr lang="en" sz="1200">
                <a:solidFill>
                  <a:schemeClr val="dk1"/>
                </a:solidFill>
                <a:highlight>
                  <a:srgbClr val="FFFFFF"/>
                </a:highlight>
                <a:latin typeface="Courier New"/>
                <a:ea typeface="Courier New"/>
                <a:cs typeface="Courier New"/>
                <a:sym typeface="Courier New"/>
              </a:rPr>
              <a:t>}, 'scoreValue': -1, 'clientCount': 0, 'clientUniqueCount': 0, 'starttime': 1611071700000, 'endtime': 1611072000000}, ...</a:t>
            </a:r>
            <a:endParaRPr sz="12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DNA Center Filtering Response Data - Client Health</a:t>
            </a:r>
            <a:endParaRPr/>
          </a:p>
        </p:txBody>
      </p:sp>
      <p:sp>
        <p:nvSpPr>
          <p:cNvPr id="258" name="Google Shape;258;p38"/>
          <p:cNvSpPr txBox="1"/>
          <p:nvPr>
            <p:ph idx="1" type="body"/>
          </p:nvPr>
        </p:nvSpPr>
        <p:spPr>
          <a:xfrm>
            <a:off x="311700" y="1142250"/>
            <a:ext cx="8520600" cy="39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666666"/>
                </a:solidFill>
                <a:highlight>
                  <a:srgbClr val="FFFF00"/>
                </a:highlight>
              </a:rPr>
              <a:t>FILTERING DATA IN THE RESPONSE</a:t>
            </a:r>
            <a:endParaRPr b="1" sz="1600">
              <a:solidFill>
                <a:srgbClr val="666666"/>
              </a:solidFill>
              <a:highlight>
                <a:srgbClr val="FFFF00"/>
              </a:highlight>
            </a:endParaRPr>
          </a:p>
          <a:p>
            <a:pPr indent="0" lvl="0" marL="0" rtl="0" algn="l">
              <a:lnSpc>
                <a:spcPct val="100000"/>
              </a:lnSpc>
              <a:spcBef>
                <a:spcPts val="0"/>
              </a:spcBef>
              <a:spcAft>
                <a:spcPts val="0"/>
              </a:spcAft>
              <a:buNone/>
            </a:pPr>
            <a:r>
              <a:t/>
            </a:r>
            <a:endParaRPr b="1" sz="1100">
              <a:solidFill>
                <a:schemeClr val="dk1"/>
              </a:solidFill>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print("----------1----------")</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print(</a:t>
            </a:r>
            <a:r>
              <a:rPr b="1" lang="en" sz="1200">
                <a:solidFill>
                  <a:srgbClr val="FFFFFF"/>
                </a:solidFill>
                <a:highlight>
                  <a:srgbClr val="FF00FF"/>
                </a:highlight>
                <a:latin typeface="Courier New"/>
                <a:ea typeface="Courier New"/>
                <a:cs typeface="Courier New"/>
                <a:sym typeface="Courier New"/>
              </a:rPr>
              <a:t>type</a:t>
            </a:r>
            <a:r>
              <a:rPr lang="en" sz="1200">
                <a:solidFill>
                  <a:schemeClr val="dk1"/>
                </a:solidFill>
                <a:latin typeface="Courier New"/>
                <a:ea typeface="Courier New"/>
                <a:cs typeface="Courier New"/>
                <a:sym typeface="Courier New"/>
              </a:rPr>
              <a:t>(get_resp_json))</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print("----------2----------")</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print("Number of clients in first group")</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print(get_resp_json</a:t>
            </a:r>
            <a:r>
              <a:rPr lang="en" sz="1200">
                <a:solidFill>
                  <a:srgbClr val="000000"/>
                </a:solidFill>
                <a:highlight>
                  <a:srgbClr val="FFFF00"/>
                </a:highlight>
                <a:latin typeface="Courier New"/>
                <a:ea typeface="Courier New"/>
                <a:cs typeface="Courier New"/>
                <a:sym typeface="Courier New"/>
              </a:rPr>
              <a:t>["</a:t>
            </a:r>
            <a:r>
              <a:rPr b="1" lang="en" sz="1200">
                <a:solidFill>
                  <a:srgbClr val="000000"/>
                </a:solidFill>
                <a:highlight>
                  <a:srgbClr val="FFFF00"/>
                </a:highlight>
                <a:latin typeface="Courier New"/>
                <a:ea typeface="Courier New"/>
                <a:cs typeface="Courier New"/>
                <a:sym typeface="Courier New"/>
              </a:rPr>
              <a:t>response</a:t>
            </a:r>
            <a:r>
              <a:rPr lang="en" sz="1200">
                <a:solidFill>
                  <a:srgbClr val="000000"/>
                </a:solidFill>
                <a:highlight>
                  <a:srgbClr val="FFFF00"/>
                </a:highlight>
                <a:latin typeface="Courier New"/>
                <a:ea typeface="Courier New"/>
                <a:cs typeface="Courier New"/>
                <a:sym typeface="Courier New"/>
              </a:rPr>
              <a:t>"]</a:t>
            </a:r>
            <a:r>
              <a:rPr b="1" lang="en" sz="1200">
                <a:solidFill>
                  <a:srgbClr val="FFFFFF"/>
                </a:solidFill>
                <a:highlight>
                  <a:srgbClr val="FF9900"/>
                </a:highlight>
                <a:latin typeface="Courier New"/>
                <a:ea typeface="Courier New"/>
                <a:cs typeface="Courier New"/>
                <a:sym typeface="Courier New"/>
              </a:rPr>
              <a:t>[0]</a:t>
            </a:r>
            <a:r>
              <a:rPr b="1" lang="en" sz="1200">
                <a:solidFill>
                  <a:srgbClr val="FFFFFF"/>
                </a:solidFill>
                <a:highlight>
                  <a:srgbClr val="6AA84F"/>
                </a:highlight>
                <a:latin typeface="Courier New"/>
                <a:ea typeface="Courier New"/>
                <a:cs typeface="Courier New"/>
                <a:sym typeface="Courier New"/>
              </a:rPr>
              <a:t>["scoreDetail"]</a:t>
            </a:r>
            <a:r>
              <a:rPr b="1" lang="en" sz="1200">
                <a:solidFill>
                  <a:srgbClr val="FFFFFF"/>
                </a:solidFill>
                <a:highlight>
                  <a:srgbClr val="FF9900"/>
                </a:highlight>
                <a:latin typeface="Courier New"/>
                <a:ea typeface="Courier New"/>
                <a:cs typeface="Courier New"/>
                <a:sym typeface="Courier New"/>
              </a:rPr>
              <a:t>[0]</a:t>
            </a:r>
            <a:r>
              <a:rPr b="1" lang="en" sz="1200">
                <a:solidFill>
                  <a:srgbClr val="FFFFFF"/>
                </a:solidFill>
                <a:highlight>
                  <a:srgbClr val="6AA84F"/>
                </a:highlight>
                <a:latin typeface="Courier New"/>
                <a:ea typeface="Courier New"/>
                <a:cs typeface="Courier New"/>
                <a:sym typeface="Courier New"/>
              </a:rPr>
              <a:t>["clientCount"]</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100">
              <a:solidFill>
                <a:schemeClr val="dk1"/>
              </a:solidFill>
            </a:endParaRPr>
          </a:p>
          <a:p>
            <a:pPr indent="0" lvl="0" marL="0" rtl="0" algn="l">
              <a:lnSpc>
                <a:spcPct val="100000"/>
              </a:lnSpc>
              <a:spcBef>
                <a:spcPts val="0"/>
              </a:spcBef>
              <a:spcAft>
                <a:spcPts val="0"/>
              </a:spcAft>
              <a:buNone/>
            </a:pPr>
            <a:r>
              <a:rPr b="1" lang="en" sz="1600"/>
              <a:t>OUTPUT</a:t>
            </a:r>
            <a:endParaRPr b="1" sz="1600"/>
          </a:p>
          <a:p>
            <a:pPr indent="0" lvl="0" marL="0" rtl="0" algn="l">
              <a:lnSpc>
                <a:spcPct val="100000"/>
              </a:lnSpc>
              <a:spcBef>
                <a:spcPts val="0"/>
              </a:spcBef>
              <a:spcAft>
                <a:spcPts val="0"/>
              </a:spcAft>
              <a:buNone/>
            </a:pPr>
            <a:r>
              <a:t/>
            </a:r>
            <a:endParaRPr b="1" sz="1100">
              <a:solidFill>
                <a:schemeClr val="dk1"/>
              </a:solidFill>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----------1----------</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FFFFFF"/>
                </a:solidFill>
                <a:highlight>
                  <a:srgbClr val="FF00FF"/>
                </a:highlight>
                <a:latin typeface="Courier New"/>
                <a:ea typeface="Courier New"/>
                <a:cs typeface="Courier New"/>
                <a:sym typeface="Courier New"/>
              </a:rPr>
              <a:t>&lt;class 'dict'&gt;</a:t>
            </a:r>
            <a:endParaRPr b="1" sz="1200">
              <a:solidFill>
                <a:srgbClr val="FFFFFF"/>
              </a:solidFill>
              <a:highlight>
                <a:srgbClr val="FF00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----------2----------</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Number of clients in first group</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600">
                <a:solidFill>
                  <a:srgbClr val="FFFFFF"/>
                </a:solidFill>
                <a:highlight>
                  <a:srgbClr val="6AA84F"/>
                </a:highlight>
                <a:latin typeface="Courier New"/>
                <a:ea typeface="Courier New"/>
                <a:cs typeface="Courier New"/>
                <a:sym typeface="Courier New"/>
              </a:rPr>
              <a:t>82</a:t>
            </a:r>
            <a:endParaRPr b="1" sz="1600">
              <a:solidFill>
                <a:srgbClr val="FFFFFF"/>
              </a:solidFill>
              <a:highlight>
                <a:srgbClr val="6AA84F"/>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Webex Response Data </a:t>
            </a:r>
            <a:r>
              <a:rPr lang="en">
                <a:highlight>
                  <a:srgbClr val="FFFF00"/>
                </a:highlight>
              </a:rPr>
              <a:t>/people/me</a:t>
            </a:r>
            <a:endParaRPr>
              <a:highlight>
                <a:srgbClr val="FFFF00"/>
              </a:highlight>
            </a:endParaRPr>
          </a:p>
        </p:txBody>
      </p:sp>
      <p:sp>
        <p:nvSpPr>
          <p:cNvPr id="264" name="Google Shape;264;p39"/>
          <p:cNvSpPr txBox="1"/>
          <p:nvPr>
            <p:ph idx="1" type="body"/>
          </p:nvPr>
        </p:nvSpPr>
        <p:spPr>
          <a:xfrm>
            <a:off x="311700" y="1152475"/>
            <a:ext cx="8656200" cy="3885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666666"/>
                </a:solidFill>
                <a:highlight>
                  <a:srgbClr val="FFFF00"/>
                </a:highlight>
              </a:rPr>
              <a:t>Webex </a:t>
            </a:r>
            <a:r>
              <a:rPr b="1" lang="en">
                <a:solidFill>
                  <a:srgbClr val="666666"/>
                </a:solidFill>
                <a:highlight>
                  <a:srgbClr val="FFFF00"/>
                </a:highlight>
              </a:rPr>
              <a:t>API Call: </a:t>
            </a:r>
            <a:r>
              <a:rPr b="1" lang="en" u="sng">
                <a:solidFill>
                  <a:srgbClr val="666666"/>
                </a:solidFill>
                <a:highlight>
                  <a:srgbClr val="FFFF00"/>
                </a:highlight>
                <a:hlinkClick r:id="rId3">
                  <a:extLst>
                    <a:ext uri="{A12FA001-AC4F-418D-AE19-62706E023703}">
                      <ahyp:hlinkClr val="tx"/>
                    </a:ext>
                  </a:extLst>
                </a:hlinkClick>
              </a:rPr>
              <a:t>https://api.ciscospark.com/v1/people/me</a:t>
            </a:r>
            <a:endParaRPr b="1">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dk1"/>
                </a:solidFill>
                <a:latin typeface="Courier New"/>
                <a:ea typeface="Courier New"/>
                <a:cs typeface="Courier New"/>
                <a:sym typeface="Courier New"/>
              </a:rPr>
              <a:t>{"</a:t>
            </a:r>
            <a:r>
              <a:rPr b="1" lang="en" sz="1100">
                <a:solidFill>
                  <a:schemeClr val="dk1"/>
                </a:solidFill>
                <a:highlight>
                  <a:srgbClr val="FFFF00"/>
                </a:highlight>
                <a:latin typeface="Courier New"/>
                <a:ea typeface="Courier New"/>
                <a:cs typeface="Courier New"/>
                <a:sym typeface="Courier New"/>
              </a:rPr>
              <a:t>id</a:t>
            </a:r>
            <a:r>
              <a:rPr lang="en" sz="1100">
                <a:solidFill>
                  <a:schemeClr val="dk1"/>
                </a:solidFill>
                <a:latin typeface="Courier New"/>
                <a:ea typeface="Courier New"/>
                <a:cs typeface="Courier New"/>
                <a:sym typeface="Courier New"/>
              </a:rPr>
              <a:t>":"Y2lzY29zcGFya...NlYzQ5NjI5MGY","</a:t>
            </a:r>
            <a:r>
              <a:rPr b="1" lang="en" sz="1100">
                <a:solidFill>
                  <a:schemeClr val="dk1"/>
                </a:solidFill>
                <a:highlight>
                  <a:srgbClr val="FFFF00"/>
                </a:highlight>
                <a:latin typeface="Courier New"/>
                <a:ea typeface="Courier New"/>
                <a:cs typeface="Courier New"/>
                <a:sym typeface="Courier New"/>
              </a:rPr>
              <a:t>emails</a:t>
            </a:r>
            <a:r>
              <a:rPr lang="en" sz="1100">
                <a:solidFill>
                  <a:schemeClr val="dk1"/>
                </a:solidFill>
                <a:latin typeface="Courier New"/>
                <a:ea typeface="Courier New"/>
                <a:cs typeface="Courier New"/>
                <a:sym typeface="Courier New"/>
              </a:rPr>
              <a:t>":["</a:t>
            </a:r>
            <a:r>
              <a:rPr lang="en" sz="1100" u="sng">
                <a:solidFill>
                  <a:schemeClr val="hlink"/>
                </a:solidFill>
                <a:latin typeface="Courier New"/>
                <a:ea typeface="Courier New"/>
                <a:cs typeface="Courier New"/>
                <a:sym typeface="Courier New"/>
                <a:hlinkClick r:id="rId4"/>
              </a:rPr>
              <a:t>Yvan.rooseleer@biasc.be</a:t>
            </a:r>
            <a:r>
              <a:rPr lang="en" sz="1100">
                <a:solidFill>
                  <a:schemeClr val="dk1"/>
                </a:solidFill>
                <a:latin typeface="Courier New"/>
                <a:ea typeface="Courier New"/>
                <a:cs typeface="Courier New"/>
                <a:sym typeface="Courier New"/>
              </a:rPr>
              <a:t>"],"sipAddresses":[{"type":"personal-room","value":"838744612@biasc.webex.com","primary":false},{"</a:t>
            </a:r>
            <a:r>
              <a:rPr b="1" lang="en" sz="1100">
                <a:solidFill>
                  <a:schemeClr val="dk1"/>
                </a:solidFill>
                <a:highlight>
                  <a:srgbClr val="FFFF00"/>
                </a:highlight>
                <a:latin typeface="Courier New"/>
                <a:ea typeface="Courier New"/>
                <a:cs typeface="Courier New"/>
                <a:sym typeface="Courier New"/>
              </a:rPr>
              <a:t>type</a:t>
            </a:r>
            <a:r>
              <a:rPr lang="en" sz="1100">
                <a:solidFill>
                  <a:schemeClr val="dk1"/>
                </a:solidFill>
                <a:latin typeface="Courier New"/>
                <a:ea typeface="Courier New"/>
                <a:cs typeface="Courier New"/>
                <a:sym typeface="Courier New"/>
              </a:rPr>
              <a:t>":"personal-room","</a:t>
            </a:r>
            <a:r>
              <a:rPr b="1" lang="en" sz="1100">
                <a:solidFill>
                  <a:schemeClr val="dk1"/>
                </a:solidFill>
                <a:highlight>
                  <a:srgbClr val="FFFF00"/>
                </a:highlight>
                <a:latin typeface="Courier New"/>
                <a:ea typeface="Courier New"/>
                <a:cs typeface="Courier New"/>
                <a:sym typeface="Courier New"/>
              </a:rPr>
              <a:t>value</a:t>
            </a:r>
            <a:r>
              <a:rPr lang="en" sz="1100">
                <a:solidFill>
                  <a:schemeClr val="dk1"/>
                </a:solidFill>
                <a:latin typeface="Courier New"/>
                <a:ea typeface="Courier New"/>
                <a:cs typeface="Courier New"/>
                <a:sym typeface="Courier New"/>
              </a:rPr>
              <a:t>":"yvan.rooseleer@biasc.webex.com","primary":false},{"</a:t>
            </a:r>
            <a:r>
              <a:rPr lang="en" sz="1100">
                <a:solidFill>
                  <a:schemeClr val="dk1"/>
                </a:solidFill>
                <a:highlight>
                  <a:srgbClr val="FFFF00"/>
                </a:highlight>
                <a:latin typeface="Courier New"/>
                <a:ea typeface="Courier New"/>
                <a:cs typeface="Courier New"/>
                <a:sym typeface="Courier New"/>
              </a:rPr>
              <a:t>type</a:t>
            </a:r>
            <a:r>
              <a:rPr lang="en" sz="1100">
                <a:solidFill>
                  <a:schemeClr val="dk1"/>
                </a:solidFill>
                <a:latin typeface="Courier New"/>
                <a:ea typeface="Courier New"/>
                <a:cs typeface="Courier New"/>
                <a:sym typeface="Courier New"/>
              </a:rPr>
              <a:t>":"cloud-calling","value":"Yvan.rooseleer@biasc.calls.webex.com","primary":true}],"</a:t>
            </a:r>
            <a:r>
              <a:rPr b="1" lang="en" sz="1100">
                <a:solidFill>
                  <a:schemeClr val="dk1"/>
                </a:solidFill>
                <a:highlight>
                  <a:srgbClr val="FFFF00"/>
                </a:highlight>
                <a:latin typeface="Courier New"/>
                <a:ea typeface="Courier New"/>
                <a:cs typeface="Courier New"/>
                <a:sym typeface="Courier New"/>
              </a:rPr>
              <a:t>displayName</a:t>
            </a:r>
            <a:r>
              <a:rPr lang="en" sz="1100">
                <a:solidFill>
                  <a:schemeClr val="dk1"/>
                </a:solidFill>
                <a:latin typeface="Courier New"/>
                <a:ea typeface="Courier New"/>
                <a:cs typeface="Courier New"/>
                <a:sym typeface="Courier New"/>
              </a:rPr>
              <a:t>":"</a:t>
            </a:r>
            <a:r>
              <a:rPr b="1" lang="en" sz="1100">
                <a:solidFill>
                  <a:srgbClr val="FFFFFF"/>
                </a:solidFill>
                <a:highlight>
                  <a:srgbClr val="FF9900"/>
                </a:highlight>
                <a:latin typeface="Courier New"/>
                <a:ea typeface="Courier New"/>
                <a:cs typeface="Courier New"/>
                <a:sym typeface="Courier New"/>
              </a:rPr>
              <a:t>Yvan_Rooseleer</a:t>
            </a:r>
            <a:r>
              <a:rPr lang="en" sz="1100">
                <a:solidFill>
                  <a:schemeClr val="dk1"/>
                </a:solidFill>
                <a:latin typeface="Courier New"/>
                <a:ea typeface="Courier New"/>
                <a:cs typeface="Courier New"/>
                <a:sym typeface="Courier New"/>
              </a:rPr>
              <a:t>","nickName":"Yvan","</a:t>
            </a:r>
            <a:r>
              <a:rPr b="1" lang="en" sz="1100">
                <a:solidFill>
                  <a:schemeClr val="dk1"/>
                </a:solidFill>
                <a:highlight>
                  <a:srgbClr val="FFFF00"/>
                </a:highlight>
                <a:latin typeface="Courier New"/>
                <a:ea typeface="Courier New"/>
                <a:cs typeface="Courier New"/>
                <a:sym typeface="Courier New"/>
              </a:rPr>
              <a:t>firstName</a:t>
            </a:r>
            <a:r>
              <a:rPr lang="en" sz="1100">
                <a:solidFill>
                  <a:schemeClr val="dk1"/>
                </a:solidFill>
                <a:latin typeface="Courier New"/>
                <a:ea typeface="Courier New"/>
                <a:cs typeface="Courier New"/>
                <a:sym typeface="Courier New"/>
              </a:rPr>
              <a:t>":"Yvan","</a:t>
            </a:r>
            <a:r>
              <a:rPr b="1" lang="en" sz="1100">
                <a:solidFill>
                  <a:schemeClr val="dk1"/>
                </a:solidFill>
                <a:highlight>
                  <a:srgbClr val="FFFF00"/>
                </a:highlight>
                <a:latin typeface="Courier New"/>
                <a:ea typeface="Courier New"/>
                <a:cs typeface="Courier New"/>
                <a:sym typeface="Courier New"/>
              </a:rPr>
              <a:t>lastName</a:t>
            </a:r>
            <a:r>
              <a:rPr lang="en" sz="1100">
                <a:solidFill>
                  <a:schemeClr val="dk1"/>
                </a:solidFill>
                <a:latin typeface="Courier New"/>
                <a:ea typeface="Courier New"/>
                <a:cs typeface="Courier New"/>
                <a:sym typeface="Courier New"/>
              </a:rPr>
              <a:t>":"Rooseleer","avatar":"https://avatar-prod-us-east-2.webexcontent.com/Avtr~V1~e4d4112d-2548-4a47-810e-04fe64-a79b-49c5-823a-92cec494bb9c1d1de6~1600","orgId":"Y2lzY29zcGFyazovL3VzL09SR0FOSctODEwZS0wNGZlNDVlYTE4MWY","</a:t>
            </a:r>
            <a:r>
              <a:rPr b="1" lang="en" sz="1100">
                <a:solidFill>
                  <a:schemeClr val="dk1"/>
                </a:solidFill>
                <a:highlight>
                  <a:srgbClr val="FFFF00"/>
                </a:highlight>
                <a:latin typeface="Courier New"/>
                <a:ea typeface="Courier New"/>
                <a:cs typeface="Courier New"/>
                <a:sym typeface="Courier New"/>
              </a:rPr>
              <a:t>roles</a:t>
            </a:r>
            <a:r>
              <a:rPr lang="en" sz="1100">
                <a:solidFill>
                  <a:schemeClr val="dk1"/>
                </a:solidFill>
                <a:latin typeface="Courier New"/>
                <a:ea typeface="Courier New"/>
                <a:cs typeface="Courier New"/>
                <a:sym typeface="Courier New"/>
              </a:rPr>
              <a:t>":["Y2lzY29zcGFya9hZG1pbg"],"licenses":["Y2lTQtNDExMS1hYThkLTA1MDI3N2Y3ZjdlOQ","Y2lzY29zcGFyazovL3VzL0xJQ0VOy53ZWJleC5jb20","Y2lzY29zcGFyazovL3VzL0xJQ0VOUxYmJlNTU2LWQwZmItNGFiNy1hMTYyLTlmNjQ2OGIyYmU5ZA","Y2lzYVOU0UvZTRkNDExMmQtMjU0OC00MWBiNDI4MmQ5NmY5NA","Y2lzYTJhNTNfYmlhc2Mud2ViZXguY29t","Y2lzYZWExODFmOkZTU18xYjcyOGZmOS03ZGU4LTRjYjctOTU0MC0yOTMyMGI1YTQyY2I","Y2lzY29zUtMDRmZTQ1ZWExODFmOkZUTV9mNWZkZTM1Zi00NzA0LTQ2MGEtODEwZi00YzVkMzUyNDFlNjk","Y2lzY29zcExODFmOkNHXzVkYjcwNjYyLWNmYTItNGFjZC04MTRlLTgwYjNiNWVkZjNlZA","Y2lzY29zcGFyazovL3jQ3MzgyOC1hOTgwLTQ3MmYtODE5ZC02YjljY2UwOGU5MmI","Y2lzY29zcGFyazovLmOkZNU185ZWNhNzgxNC0zMzEzLTQ2NGYtOTY0Mi0wMjM5ODc1YmM5Zjg","Y2lzY29zcGFyazovLNDExMmQtMjU0OGE3NS1hNDNmLTBkYmJhMjIyNzg3Zl9iaWFzYy53ZWJleC5jb20","Y2lMwMjFkLTgwYjctNDFiYi1iZThhLWM0YjFiZjcyNTE4YV9iaWFzYy53ZWJleC5jb20","Y2lzY29zcGFyazovL3V0YTQ3LTgxMGUtMDRmZTQ1ZWExODFmOk1kYmFiMDcxYmY0NA","Y2lzY29zcGFyazovL3VzL0xJQ0VOUXzNkMDU3N2RiLTFjOGItNDQ4My1hMTBjLzYy53ZWJleC5jb20"],"</a:t>
            </a:r>
            <a:r>
              <a:rPr b="1" lang="en" sz="1100">
                <a:solidFill>
                  <a:schemeClr val="dk1"/>
                </a:solidFill>
                <a:highlight>
                  <a:srgbClr val="FFFF00"/>
                </a:highlight>
                <a:latin typeface="Courier New"/>
                <a:ea typeface="Courier New"/>
                <a:cs typeface="Courier New"/>
                <a:sym typeface="Courier New"/>
              </a:rPr>
              <a:t>created</a:t>
            </a:r>
            <a:r>
              <a:rPr lang="en" sz="1100">
                <a:solidFill>
                  <a:schemeClr val="dk1"/>
                </a:solidFill>
                <a:latin typeface="Courier New"/>
                <a:ea typeface="Courier New"/>
                <a:cs typeface="Courier New"/>
                <a:sym typeface="Courier New"/>
              </a:rPr>
              <a:t>":"</a:t>
            </a:r>
            <a:r>
              <a:rPr b="1" lang="en" sz="1100">
                <a:solidFill>
                  <a:srgbClr val="FFFFFF"/>
                </a:solidFill>
                <a:highlight>
                  <a:srgbClr val="FF9900"/>
                </a:highlight>
                <a:latin typeface="Courier New"/>
                <a:ea typeface="Courier New"/>
                <a:cs typeface="Courier New"/>
                <a:sym typeface="Courier New"/>
              </a:rPr>
              <a:t>2016-12-23T08:38:22.877Z</a:t>
            </a:r>
            <a:r>
              <a:rPr lang="en" sz="1100">
                <a:solidFill>
                  <a:schemeClr val="dk1"/>
                </a:solidFill>
                <a:latin typeface="Courier New"/>
                <a:ea typeface="Courier New"/>
                <a:cs typeface="Courier New"/>
                <a:sym typeface="Courier New"/>
              </a:rPr>
              <a:t>","lastModified":"2021-01-26T17:55:07.662Z","</a:t>
            </a:r>
            <a:r>
              <a:rPr b="1" lang="en" sz="1100">
                <a:solidFill>
                  <a:schemeClr val="dk1"/>
                </a:solidFill>
                <a:highlight>
                  <a:srgbClr val="FFFF00"/>
                </a:highlight>
                <a:latin typeface="Courier New"/>
                <a:ea typeface="Courier New"/>
                <a:cs typeface="Courier New"/>
                <a:sym typeface="Courier New"/>
              </a:rPr>
              <a:t>lastActivity</a:t>
            </a:r>
            <a:r>
              <a:rPr lang="en" sz="1100">
                <a:solidFill>
                  <a:schemeClr val="dk1"/>
                </a:solidFill>
                <a:latin typeface="Courier New"/>
                <a:ea typeface="Courier New"/>
                <a:cs typeface="Courier New"/>
                <a:sym typeface="Courier New"/>
              </a:rPr>
              <a:t>":"2021-01-26T17:54:24.481Z","</a:t>
            </a:r>
            <a:r>
              <a:rPr b="1" lang="en" sz="1100">
                <a:solidFill>
                  <a:schemeClr val="dk1"/>
                </a:solidFill>
                <a:highlight>
                  <a:srgbClr val="FFFF00"/>
                </a:highlight>
                <a:latin typeface="Courier New"/>
                <a:ea typeface="Courier New"/>
                <a:cs typeface="Courier New"/>
                <a:sym typeface="Courier New"/>
              </a:rPr>
              <a:t>status</a:t>
            </a:r>
            <a:r>
              <a:rPr lang="en" sz="1100">
                <a:solidFill>
                  <a:schemeClr val="dk1"/>
                </a:solidFill>
                <a:latin typeface="Courier New"/>
                <a:ea typeface="Courier New"/>
                <a:cs typeface="Courier New"/>
                <a:sym typeface="Courier New"/>
              </a:rPr>
              <a:t>":"</a:t>
            </a:r>
            <a:r>
              <a:rPr b="1" lang="en" sz="1100">
                <a:solidFill>
                  <a:srgbClr val="FFFFFF"/>
                </a:solidFill>
                <a:highlight>
                  <a:srgbClr val="FF9900"/>
                </a:highlight>
                <a:latin typeface="Courier New"/>
                <a:ea typeface="Courier New"/>
                <a:cs typeface="Courier New"/>
                <a:sym typeface="Courier New"/>
              </a:rPr>
              <a:t>active</a:t>
            </a:r>
            <a:r>
              <a:rPr lang="en" sz="1100">
                <a:solidFill>
                  <a:schemeClr val="dk1"/>
                </a:solidFill>
                <a:latin typeface="Courier New"/>
                <a:ea typeface="Courier New"/>
                <a:cs typeface="Courier New"/>
                <a:sym typeface="Courier New"/>
              </a:rPr>
              <a:t>","invitePending":false,"loginEnabled":true,"</a:t>
            </a:r>
            <a:r>
              <a:rPr b="1" lang="en" sz="1100">
                <a:solidFill>
                  <a:schemeClr val="dk1"/>
                </a:solidFill>
                <a:highlight>
                  <a:srgbClr val="FFFF00"/>
                </a:highlight>
                <a:latin typeface="Courier New"/>
                <a:ea typeface="Courier New"/>
                <a:cs typeface="Courier New"/>
                <a:sym typeface="Courier New"/>
              </a:rPr>
              <a:t>type</a:t>
            </a:r>
            <a:r>
              <a:rPr lang="en" sz="1100">
                <a:solidFill>
                  <a:schemeClr val="dk1"/>
                </a:solidFill>
                <a:latin typeface="Courier New"/>
                <a:ea typeface="Courier New"/>
                <a:cs typeface="Courier New"/>
                <a:sym typeface="Courier New"/>
              </a:rPr>
              <a:t>":"</a:t>
            </a:r>
            <a:r>
              <a:rPr b="1" lang="en" sz="1100">
                <a:solidFill>
                  <a:srgbClr val="FFFFFF"/>
                </a:solidFill>
                <a:highlight>
                  <a:srgbClr val="FF9900"/>
                </a:highlight>
                <a:latin typeface="Courier New"/>
                <a:ea typeface="Courier New"/>
                <a:cs typeface="Courier New"/>
                <a:sym typeface="Courier New"/>
              </a:rPr>
              <a:t>person</a:t>
            </a:r>
            <a:r>
              <a:rPr lang="en" sz="1100">
                <a:solidFill>
                  <a:schemeClr val="dk1"/>
                </a:solidFill>
                <a:latin typeface="Courier New"/>
                <a:ea typeface="Courier New"/>
                <a:cs typeface="Courier New"/>
                <a:sym typeface="Courier New"/>
              </a:rPr>
              <a:t>","trainSiteNames":["biasc.webex.com"]}</a:t>
            </a:r>
            <a:endParaRPr sz="100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Agenda</a:t>
            </a:r>
            <a:endParaRPr/>
          </a:p>
        </p:txBody>
      </p:sp>
      <p:sp>
        <p:nvSpPr>
          <p:cNvPr id="106" name="Google Shape;106;p13"/>
          <p:cNvSpPr txBox="1"/>
          <p:nvPr>
            <p:ph idx="1" type="body"/>
          </p:nvPr>
        </p:nvSpPr>
        <p:spPr>
          <a:xfrm>
            <a:off x="311700" y="1152475"/>
            <a:ext cx="8520600" cy="382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highlight>
                  <a:srgbClr val="FFFF00"/>
                </a:highlight>
              </a:rPr>
              <a:t>Practical examples</a:t>
            </a:r>
            <a:r>
              <a:rPr lang="en" sz="2400"/>
              <a:t> with Python &amp; JSON </a:t>
            </a:r>
            <a:endParaRPr sz="2400"/>
          </a:p>
          <a:p>
            <a:pPr indent="-317500" lvl="0" marL="457200" rtl="0" algn="l">
              <a:spcBef>
                <a:spcPts val="0"/>
              </a:spcBef>
              <a:spcAft>
                <a:spcPts val="0"/>
              </a:spcAft>
              <a:buSzPts val="1400"/>
              <a:buChar char="●"/>
            </a:pPr>
            <a:r>
              <a:rPr lang="en" sz="1400"/>
              <a:t>Managing Response Data in JSON format</a:t>
            </a:r>
            <a:br>
              <a:rPr lang="en" sz="1400"/>
            </a:br>
            <a:endParaRPr sz="1000"/>
          </a:p>
          <a:p>
            <a:pPr indent="-317500" lvl="1" marL="914400" rtl="0" algn="l">
              <a:spcBef>
                <a:spcPts val="0"/>
              </a:spcBef>
              <a:spcAft>
                <a:spcPts val="0"/>
              </a:spcAft>
              <a:buSzPts val="1400"/>
              <a:buChar char="○"/>
            </a:pPr>
            <a:r>
              <a:rPr lang="en"/>
              <a:t>RESTCONF</a:t>
            </a:r>
            <a:endParaRPr/>
          </a:p>
          <a:p>
            <a:pPr indent="-317500" lvl="1" marL="914400" rtl="0" algn="l">
              <a:spcBef>
                <a:spcPts val="0"/>
              </a:spcBef>
              <a:spcAft>
                <a:spcPts val="0"/>
              </a:spcAft>
              <a:buSzPts val="1400"/>
              <a:buChar char="○"/>
            </a:pPr>
            <a:r>
              <a:rPr lang="en"/>
              <a:t>Cisco </a:t>
            </a:r>
            <a:r>
              <a:rPr lang="en" sz="1400"/>
              <a:t>DNA Center</a:t>
            </a:r>
            <a:endParaRPr sz="1400"/>
          </a:p>
          <a:p>
            <a:pPr indent="-317500" lvl="1" marL="914400" rtl="0" algn="l">
              <a:spcBef>
                <a:spcPts val="0"/>
              </a:spcBef>
              <a:spcAft>
                <a:spcPts val="0"/>
              </a:spcAft>
              <a:buSzPts val="1400"/>
              <a:buChar char="○"/>
            </a:pPr>
            <a:r>
              <a:rPr lang="en"/>
              <a:t>Webex</a:t>
            </a:r>
            <a:endParaRPr/>
          </a:p>
          <a:p>
            <a:pPr indent="-317500" lvl="1" marL="914400" rtl="0" algn="l">
              <a:spcBef>
                <a:spcPts val="0"/>
              </a:spcBef>
              <a:spcAft>
                <a:spcPts val="0"/>
              </a:spcAft>
              <a:buSzPts val="1400"/>
              <a:buChar char="○"/>
            </a:pPr>
            <a:r>
              <a:rPr lang="en" sz="1400"/>
              <a:t>Ansible</a:t>
            </a:r>
            <a:endParaRPr/>
          </a:p>
          <a:p>
            <a:pPr indent="-317500" lvl="1" marL="914400" rtl="0" algn="l">
              <a:spcBef>
                <a:spcPts val="0"/>
              </a:spcBef>
              <a:spcAft>
                <a:spcPts val="0"/>
              </a:spcAft>
              <a:buSzPts val="1400"/>
              <a:buChar char="○"/>
            </a:pPr>
            <a:r>
              <a:rPr lang="en" sz="1400"/>
              <a:t>Docker </a:t>
            </a:r>
            <a:br>
              <a:rPr lang="en" sz="1400"/>
            </a:br>
            <a:endParaRPr sz="1400"/>
          </a:p>
          <a:p>
            <a:pPr indent="-317500" lvl="0" marL="457200" rtl="0" algn="l">
              <a:spcBef>
                <a:spcPts val="0"/>
              </a:spcBef>
              <a:spcAft>
                <a:spcPts val="0"/>
              </a:spcAft>
              <a:buSzPts val="1400"/>
              <a:buChar char="●"/>
            </a:pPr>
            <a:r>
              <a:rPr lang="en" sz="1400"/>
              <a:t>Processing data from Excel spreadsheets</a:t>
            </a:r>
            <a:br>
              <a:rPr lang="en" sz="1400"/>
            </a:br>
            <a:endParaRPr sz="1000"/>
          </a:p>
          <a:p>
            <a:pPr indent="-317500" lvl="1" marL="914400" rtl="0" algn="l">
              <a:spcBef>
                <a:spcPts val="0"/>
              </a:spcBef>
              <a:spcAft>
                <a:spcPts val="0"/>
              </a:spcAft>
              <a:buSzPts val="1400"/>
              <a:buChar char="○"/>
            </a:pPr>
            <a:r>
              <a:rPr lang="en" sz="1400"/>
              <a:t>Transforming data into a JSON tree structure</a:t>
            </a:r>
            <a:endParaRPr sz="1400"/>
          </a:p>
          <a:p>
            <a:pPr indent="0" lvl="0" marL="91440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Webex</a:t>
            </a:r>
            <a:r>
              <a:rPr lang="en"/>
              <a:t> Filtering Response Data </a:t>
            </a:r>
            <a:endParaRPr/>
          </a:p>
        </p:txBody>
      </p:sp>
      <p:sp>
        <p:nvSpPr>
          <p:cNvPr id="270" name="Google Shape;270;p4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666666"/>
                </a:solidFill>
                <a:highlight>
                  <a:srgbClr val="FFFF00"/>
                </a:highlight>
              </a:rPr>
              <a:t>Display Filtered Results From Webex</a:t>
            </a:r>
            <a:endParaRPr b="1">
              <a:solidFill>
                <a:srgbClr val="666666"/>
              </a:solidFill>
              <a:highlight>
                <a:srgbClr val="FFFF00"/>
              </a:highlight>
            </a:endParaRPr>
          </a:p>
          <a:p>
            <a:pPr indent="0" lvl="0" marL="0" rtl="0" algn="l">
              <a:lnSpc>
                <a:spcPct val="100000"/>
              </a:lnSpc>
              <a:spcBef>
                <a:spcPts val="0"/>
              </a:spcBef>
              <a:spcAft>
                <a:spcPts val="0"/>
              </a:spcAft>
              <a:buNone/>
            </a:pPr>
            <a:r>
              <a:t/>
            </a:r>
            <a:endParaRPr b="1"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print("</a:t>
            </a:r>
            <a:r>
              <a:rPr lang="en" sz="1200">
                <a:solidFill>
                  <a:schemeClr val="dk1"/>
                </a:solidFill>
                <a:highlight>
                  <a:srgbClr val="FFF2CC"/>
                </a:highlight>
                <a:latin typeface="Courier New"/>
                <a:ea typeface="Courier New"/>
                <a:cs typeface="Courier New"/>
                <a:sym typeface="Courier New"/>
              </a:rPr>
              <a:t>Displaying partial information</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print("Name: " + resp</a:t>
            </a:r>
            <a:r>
              <a:rPr lang="en" sz="1200">
                <a:solidFill>
                  <a:schemeClr val="dk1"/>
                </a:solidFill>
                <a:highlight>
                  <a:srgbClr val="FFFF00"/>
                </a:highlight>
                <a:latin typeface="Courier New"/>
                <a:ea typeface="Courier New"/>
                <a:cs typeface="Courier New"/>
                <a:sym typeface="Courier New"/>
              </a:rPr>
              <a:t>[</a:t>
            </a:r>
            <a:r>
              <a:rPr b="1" lang="en" sz="1200">
                <a:solidFill>
                  <a:srgbClr val="666666"/>
                </a:solidFill>
                <a:highlight>
                  <a:srgbClr val="FFFF00"/>
                </a:highlight>
                <a:latin typeface="Courier New"/>
                <a:ea typeface="Courier New"/>
                <a:cs typeface="Courier New"/>
                <a:sym typeface="Courier New"/>
              </a:rPr>
              <a:t>'displayName'</a:t>
            </a:r>
            <a:r>
              <a:rPr lang="en" sz="1200">
                <a:solidFill>
                  <a:schemeClr val="dk1"/>
                </a:solidFill>
                <a:highlight>
                  <a:srgbClr val="FFFF00"/>
                </a:highlight>
                <a:latin typeface="Courier New"/>
                <a:ea typeface="Courier New"/>
                <a:cs typeface="Courier New"/>
                <a:sym typeface="Courier New"/>
              </a:rPr>
              <a:t>]</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print("Created: " + resp</a:t>
            </a:r>
            <a:r>
              <a:rPr lang="en" sz="1200">
                <a:solidFill>
                  <a:schemeClr val="dk1"/>
                </a:solidFill>
                <a:highlight>
                  <a:srgbClr val="FFFF00"/>
                </a:highlight>
                <a:latin typeface="Courier New"/>
                <a:ea typeface="Courier New"/>
                <a:cs typeface="Courier New"/>
                <a:sym typeface="Courier New"/>
              </a:rPr>
              <a:t>[</a:t>
            </a:r>
            <a:r>
              <a:rPr b="1" lang="en" sz="1200">
                <a:solidFill>
                  <a:srgbClr val="666666"/>
                </a:solidFill>
                <a:highlight>
                  <a:srgbClr val="FFFF00"/>
                </a:highlight>
                <a:latin typeface="Courier New"/>
                <a:ea typeface="Courier New"/>
                <a:cs typeface="Courier New"/>
                <a:sym typeface="Courier New"/>
              </a:rPr>
              <a:t>'created'</a:t>
            </a:r>
            <a:r>
              <a:rPr lang="en" sz="1200">
                <a:solidFill>
                  <a:schemeClr val="dk1"/>
                </a:solidFill>
                <a:highlight>
                  <a:srgbClr val="FFFF00"/>
                </a:highlight>
                <a:latin typeface="Courier New"/>
                <a:ea typeface="Courier New"/>
                <a:cs typeface="Courier New"/>
                <a:sym typeface="Courier New"/>
              </a:rPr>
              <a:t>]</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print("User Type: " + resp</a:t>
            </a:r>
            <a:r>
              <a:rPr lang="en" sz="1200">
                <a:solidFill>
                  <a:schemeClr val="dk1"/>
                </a:solidFill>
                <a:highlight>
                  <a:srgbClr val="FFFF00"/>
                </a:highlight>
                <a:latin typeface="Courier New"/>
                <a:ea typeface="Courier New"/>
                <a:cs typeface="Courier New"/>
                <a:sym typeface="Courier New"/>
              </a:rPr>
              <a:t>[</a:t>
            </a:r>
            <a:r>
              <a:rPr b="1" lang="en" sz="1200">
                <a:solidFill>
                  <a:srgbClr val="666666"/>
                </a:solidFill>
                <a:highlight>
                  <a:srgbClr val="FFFF00"/>
                </a:highlight>
                <a:latin typeface="Courier New"/>
                <a:ea typeface="Courier New"/>
                <a:cs typeface="Courier New"/>
                <a:sym typeface="Courier New"/>
              </a:rPr>
              <a:t>'type'</a:t>
            </a:r>
            <a:r>
              <a:rPr lang="en" sz="1200">
                <a:solidFill>
                  <a:schemeClr val="dk1"/>
                </a:solidFill>
                <a:highlight>
                  <a:srgbClr val="FFFF00"/>
                </a:highlight>
                <a:latin typeface="Courier New"/>
                <a:ea typeface="Courier New"/>
                <a:cs typeface="Courier New"/>
                <a:sym typeface="Courier New"/>
              </a:rPr>
              <a:t>]</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print("User Status: " + resp</a:t>
            </a:r>
            <a:r>
              <a:rPr b="1" lang="en" sz="1200">
                <a:solidFill>
                  <a:schemeClr val="dk1"/>
                </a:solidFill>
                <a:highlight>
                  <a:srgbClr val="FFFF00"/>
                </a:highlight>
                <a:latin typeface="Courier New"/>
                <a:ea typeface="Courier New"/>
                <a:cs typeface="Courier New"/>
                <a:sym typeface="Courier New"/>
              </a:rPr>
              <a:t>[</a:t>
            </a:r>
            <a:r>
              <a:rPr b="1" lang="en" sz="1200">
                <a:solidFill>
                  <a:srgbClr val="666666"/>
                </a:solidFill>
                <a:highlight>
                  <a:srgbClr val="FFFF00"/>
                </a:highlight>
                <a:latin typeface="Courier New"/>
                <a:ea typeface="Courier New"/>
                <a:cs typeface="Courier New"/>
                <a:sym typeface="Courier New"/>
              </a:rPr>
              <a:t>'status'</a:t>
            </a:r>
            <a:r>
              <a:rPr b="1" lang="en" sz="1200">
                <a:solidFill>
                  <a:schemeClr val="dk1"/>
                </a:solidFill>
                <a:highlight>
                  <a:srgbClr val="FFFF00"/>
                </a:highlight>
                <a:latin typeface="Courier New"/>
                <a:ea typeface="Courier New"/>
                <a:cs typeface="Courier New"/>
                <a:sym typeface="Courier New"/>
              </a:rPr>
              <a:t>]</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t>Output</a:t>
            </a:r>
            <a:endParaRPr b="1"/>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200">
                <a:solidFill>
                  <a:schemeClr val="dk1"/>
                </a:solidFill>
                <a:highlight>
                  <a:srgbClr val="FFE599"/>
                </a:highlight>
                <a:latin typeface="Courier New"/>
                <a:ea typeface="Courier New"/>
                <a:cs typeface="Courier New"/>
                <a:sym typeface="Courier New"/>
              </a:rPr>
              <a:t>Displaying partial information</a:t>
            </a:r>
            <a:endParaRPr sz="1200">
              <a:solidFill>
                <a:schemeClr val="dk1"/>
              </a:solidFill>
              <a:highlight>
                <a:srgbClr val="FFE599"/>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Name: </a:t>
            </a:r>
            <a:r>
              <a:rPr b="1" lang="en" sz="1200">
                <a:solidFill>
                  <a:schemeClr val="dk1"/>
                </a:solidFill>
                <a:highlight>
                  <a:srgbClr val="FFFF00"/>
                </a:highlight>
                <a:latin typeface="Courier New"/>
                <a:ea typeface="Courier New"/>
                <a:cs typeface="Courier New"/>
                <a:sym typeface="Courier New"/>
              </a:rPr>
              <a:t>Yvan Rooseleer</a:t>
            </a:r>
            <a:endParaRPr b="1"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Created: </a:t>
            </a:r>
            <a:r>
              <a:rPr b="1" lang="en" sz="1200">
                <a:solidFill>
                  <a:schemeClr val="dk1"/>
                </a:solidFill>
                <a:highlight>
                  <a:srgbClr val="FFFF00"/>
                </a:highlight>
                <a:latin typeface="Courier New"/>
                <a:ea typeface="Courier New"/>
                <a:cs typeface="Courier New"/>
                <a:sym typeface="Courier New"/>
              </a:rPr>
              <a:t>2016-12-23T08:38:22.877Z</a:t>
            </a:r>
            <a:endParaRPr b="1"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User Type: </a:t>
            </a:r>
            <a:r>
              <a:rPr b="1" lang="en" sz="1200">
                <a:solidFill>
                  <a:schemeClr val="dk1"/>
                </a:solidFill>
                <a:highlight>
                  <a:srgbClr val="FFFF00"/>
                </a:highlight>
                <a:latin typeface="Courier New"/>
                <a:ea typeface="Courier New"/>
                <a:cs typeface="Courier New"/>
                <a:sym typeface="Courier New"/>
              </a:rPr>
              <a:t>person</a:t>
            </a:r>
            <a:endParaRPr b="1"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User Status: </a:t>
            </a:r>
            <a:r>
              <a:rPr b="1" lang="en" sz="1200">
                <a:solidFill>
                  <a:schemeClr val="dk1"/>
                </a:solidFill>
                <a:highlight>
                  <a:srgbClr val="FFFF00"/>
                </a:highlight>
                <a:latin typeface="Courier New"/>
                <a:ea typeface="Courier New"/>
                <a:cs typeface="Courier New"/>
                <a:sym typeface="Courier New"/>
              </a:rPr>
              <a:t>active</a:t>
            </a:r>
            <a:endParaRPr b="1" sz="1100">
              <a:solidFill>
                <a:schemeClr val="dk1"/>
              </a:solidFill>
              <a:highlight>
                <a:srgbClr val="FFFF00"/>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Ansible Response Data</a:t>
            </a:r>
            <a:endParaRPr/>
          </a:p>
        </p:txBody>
      </p:sp>
      <p:sp>
        <p:nvSpPr>
          <p:cNvPr id="276" name="Google Shape;276;p41"/>
          <p:cNvSpPr txBox="1"/>
          <p:nvPr>
            <p:ph idx="1" type="body"/>
          </p:nvPr>
        </p:nvSpPr>
        <p:spPr>
          <a:xfrm>
            <a:off x="311700" y="1152475"/>
            <a:ext cx="8691300" cy="38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Ansible command to gather facts from the webservers inventory</a:t>
            </a:r>
            <a:br>
              <a:rPr lang="en"/>
            </a:br>
            <a:r>
              <a:rPr lang="en">
                <a:solidFill>
                  <a:srgbClr val="666666"/>
                </a:solidFill>
                <a:highlight>
                  <a:srgbClr val="FFFF00"/>
                </a:highlight>
              </a:rPr>
              <a:t>$ ansible webservers -m gather_facts --tree ./tmp_facts</a:t>
            </a:r>
            <a:br>
              <a:rPr lang="en"/>
            </a:br>
            <a:r>
              <a:rPr lang="en" sz="800">
                <a:solidFill>
                  <a:schemeClr val="dk1"/>
                </a:solidFill>
              </a:rPr>
              <a:t>URL for the complete response file: </a:t>
            </a:r>
            <a:r>
              <a:rPr lang="en" sz="800" u="sng">
                <a:solidFill>
                  <a:schemeClr val="hlink"/>
                </a:solidFill>
                <a:hlinkClick r:id="rId3"/>
              </a:rPr>
              <a:t>https://docs.google.com/document/d/1Z7wO5r8XaBirxXo06CmC8a6r5cCMezQQqUOcHxXhCyk/edit?usp=sharing</a:t>
            </a:r>
            <a:br>
              <a:rPr lang="en" sz="500">
                <a:solidFill>
                  <a:schemeClr val="dk1"/>
                </a:solidFill>
              </a:rPr>
            </a:br>
            <a:r>
              <a:rPr b="1" lang="en" sz="1000">
                <a:solidFill>
                  <a:schemeClr val="dk1"/>
                </a:solidFill>
              </a:rPr>
              <a:t>Partial Output (with some response data highlighted)</a:t>
            </a:r>
            <a:br>
              <a:rPr lang="en" sz="500">
                <a:solidFill>
                  <a:schemeClr val="dk1"/>
                </a:solidFill>
              </a:rPr>
            </a:br>
            <a:r>
              <a:rPr lang="en" sz="700">
                <a:solidFill>
                  <a:schemeClr val="dk1"/>
                </a:solidFill>
                <a:latin typeface="Courier New"/>
                <a:ea typeface="Courier New"/>
                <a:cs typeface="Courier New"/>
                <a:sym typeface="Courier New"/>
              </a:rPr>
              <a:t>{"</a:t>
            </a:r>
            <a:r>
              <a:rPr b="1" lang="en" sz="700">
                <a:solidFill>
                  <a:schemeClr val="dk1"/>
                </a:solidFill>
                <a:highlight>
                  <a:srgbClr val="FFFF00"/>
                </a:highlight>
                <a:latin typeface="Courier New"/>
                <a:ea typeface="Courier New"/>
                <a:cs typeface="Courier New"/>
                <a:sym typeface="Courier New"/>
              </a:rPr>
              <a:t>ansible_facts</a:t>
            </a:r>
            <a:r>
              <a:rPr lang="en" sz="700">
                <a:solidFill>
                  <a:schemeClr val="dk1"/>
                </a:solidFill>
                <a:latin typeface="Courier New"/>
                <a:ea typeface="Courier New"/>
                <a:cs typeface="Courier New"/>
                <a:sym typeface="Courier New"/>
              </a:rPr>
              <a:t>": {"ansible_all_ipv4_addresses": ["192.0.2.1", "192.0.2.2", "192.0.2.3", "192.0.2.4", "192.0.2.5", "10.0.2.15", "172.17.0.1"], "ansible_all_ipv6_addresses": ["fe80::9002:c8ff:fee8:bb09", "fe80::3c67:a5ff:fe17:e4cf", "fe80::a00:27ff:fee9:3de6", "fe80::42:3ff:fef6:9477"], "ansible_apparmor": {"status": "enabled"}, "ansible_architecture": "x86_64", "ansible_bios_date": "12/01/2006", "ansible_bios_version": "VirtualBox", "</a:t>
            </a:r>
            <a:r>
              <a:rPr lang="en" sz="700">
                <a:solidFill>
                  <a:schemeClr val="dk1"/>
                </a:solidFill>
                <a:highlight>
                  <a:srgbClr val="FFFF00"/>
                </a:highlight>
                <a:latin typeface="Courier New"/>
                <a:ea typeface="Courier New"/>
                <a:cs typeface="Courier New"/>
                <a:sym typeface="Courier New"/>
              </a:rPr>
              <a:t>ansible_cmdline</a:t>
            </a:r>
            <a:r>
              <a:rPr lang="en" sz="700">
                <a:solidFill>
                  <a:schemeClr val="dk1"/>
                </a:solidFill>
                <a:latin typeface="Courier New"/>
                <a:ea typeface="Courier New"/>
                <a:cs typeface="Courier New"/>
                <a:sym typeface="Courier New"/>
              </a:rPr>
              <a:t>": {"BOOT_IMAGE": "/boot/vmlinuz-5.4.0-37-generic", "quiet": true, "ro": true, "root": "UUID=fb261367-cf98-4bce-b682-42b3de0a8ab9", "vga": "792", "zswap.enabled": "1"}, "</a:t>
            </a:r>
            <a:r>
              <a:rPr lang="en" sz="700">
                <a:solidFill>
                  <a:schemeClr val="dk1"/>
                </a:solidFill>
                <a:highlight>
                  <a:srgbClr val="FFFF00"/>
                </a:highlight>
                <a:latin typeface="Courier New"/>
                <a:ea typeface="Courier New"/>
                <a:cs typeface="Courier New"/>
                <a:sym typeface="Courier New"/>
              </a:rPr>
              <a:t>ansible_date_time</a:t>
            </a:r>
            <a:r>
              <a:rPr lang="en" sz="700">
                <a:solidFill>
                  <a:schemeClr val="dk1"/>
                </a:solidFill>
                <a:latin typeface="Courier New"/>
                <a:ea typeface="Courier New"/>
                <a:cs typeface="Courier New"/>
                <a:sym typeface="Courier New"/>
              </a:rPr>
              <a:t>": {"date": "2021-01-20", "day": "20", "epoch": "1611160850", "hour": "16", "iso8601": "2021-01-20T16:40:50Z", "iso8601_basic": "20210120T164050181658", "iso8601_basic_short": "20210120T164050", "iso8601_micro": "2021-01-20T16:40:50.181774Z", "minute": "40", "month": "01", "second": "50", "time": "16:40:50", "tz": "UTC", "tz_offset": "+0000", "weekday": "Wednesday", "weekday_number": "3", "weeknumber": "03", "year": "2021"}, "</a:t>
            </a:r>
            <a:r>
              <a:rPr lang="en" sz="700">
                <a:solidFill>
                  <a:schemeClr val="dk1"/>
                </a:solidFill>
                <a:highlight>
                  <a:srgbClr val="FFFF00"/>
                </a:highlight>
                <a:latin typeface="Courier New"/>
                <a:ea typeface="Courier New"/>
                <a:cs typeface="Courier New"/>
                <a:sym typeface="Courier New"/>
              </a:rPr>
              <a:t>ansible_default_ipv4</a:t>
            </a:r>
            <a:r>
              <a:rPr lang="en" sz="700">
                <a:solidFill>
                  <a:schemeClr val="dk1"/>
                </a:solidFill>
                <a:latin typeface="Courier New"/>
                <a:ea typeface="Courier New"/>
                <a:cs typeface="Courier New"/>
                <a:sym typeface="Courier New"/>
              </a:rPr>
              <a:t>": {"</a:t>
            </a:r>
            <a:r>
              <a:rPr lang="en" sz="700">
                <a:solidFill>
                  <a:schemeClr val="dk1"/>
                </a:solidFill>
                <a:highlight>
                  <a:srgbClr val="FFFF00"/>
                </a:highlight>
                <a:latin typeface="Courier New"/>
                <a:ea typeface="Courier New"/>
                <a:cs typeface="Courier New"/>
                <a:sym typeface="Courier New"/>
              </a:rPr>
              <a:t>address</a:t>
            </a:r>
            <a:r>
              <a:rPr lang="en" sz="700">
                <a:solidFill>
                  <a:schemeClr val="dk1"/>
                </a:solidFill>
                <a:latin typeface="Courier New"/>
                <a:ea typeface="Courier New"/>
                <a:cs typeface="Courier New"/>
                <a:sym typeface="Courier New"/>
              </a:rPr>
              <a:t>": "10.0.2.15", "alias": "enp0s3", "broadcast": "10.0.2.255", "</a:t>
            </a:r>
            <a:r>
              <a:rPr lang="en" sz="700">
                <a:solidFill>
                  <a:schemeClr val="dk1"/>
                </a:solidFill>
                <a:highlight>
                  <a:srgbClr val="FFFF00"/>
                </a:highlight>
                <a:latin typeface="Courier New"/>
                <a:ea typeface="Courier New"/>
                <a:cs typeface="Courier New"/>
                <a:sym typeface="Courier New"/>
              </a:rPr>
              <a:t>gateway</a:t>
            </a:r>
            <a:r>
              <a:rPr lang="en" sz="700">
                <a:solidFill>
                  <a:schemeClr val="dk1"/>
                </a:solidFill>
                <a:latin typeface="Courier New"/>
                <a:ea typeface="Courier New"/>
                <a:cs typeface="Courier New"/>
                <a:sym typeface="Courier New"/>
              </a:rPr>
              <a:t>": "10.0.2.2", "</a:t>
            </a:r>
            <a:r>
              <a:rPr lang="en" sz="700">
                <a:solidFill>
                  <a:schemeClr val="dk1"/>
                </a:solidFill>
                <a:highlight>
                  <a:srgbClr val="FFFF00"/>
                </a:highlight>
                <a:latin typeface="Courier New"/>
                <a:ea typeface="Courier New"/>
                <a:cs typeface="Courier New"/>
                <a:sym typeface="Courier New"/>
              </a:rPr>
              <a:t>interface</a:t>
            </a:r>
            <a:r>
              <a:rPr lang="en" sz="700">
                <a:solidFill>
                  <a:schemeClr val="dk1"/>
                </a:solidFill>
                <a:latin typeface="Courier New"/>
                <a:ea typeface="Courier New"/>
                <a:cs typeface="Courier New"/>
                <a:sym typeface="Courier New"/>
              </a:rPr>
              <a:t>": "enp0s3", "macaddress": "08:00:27:e9:3d:e6", "mtu": 1500, "netmask": "255.255.255.0", "network": "10.0.2.0", "type": "ether"}, "ansible_default_ipv6": {}, … , "</a:t>
            </a:r>
            <a:r>
              <a:rPr lang="en" sz="700">
                <a:solidFill>
                  <a:schemeClr val="dk1"/>
                </a:solidFill>
                <a:highlight>
                  <a:srgbClr val="FFFF00"/>
                </a:highlight>
                <a:latin typeface="Courier New"/>
                <a:ea typeface="Courier New"/>
                <a:cs typeface="Courier New"/>
                <a:sym typeface="Courier New"/>
              </a:rPr>
              <a:t>ansible_distribution</a:t>
            </a:r>
            <a:r>
              <a:rPr lang="en" sz="700">
                <a:solidFill>
                  <a:schemeClr val="dk1"/>
                </a:solidFill>
                <a:latin typeface="Courier New"/>
                <a:ea typeface="Courier New"/>
                <a:cs typeface="Courier New"/>
                <a:sym typeface="Courier New"/>
              </a:rPr>
              <a:t>": "</a:t>
            </a:r>
            <a:r>
              <a:rPr b="1" lang="en" sz="700">
                <a:solidFill>
                  <a:srgbClr val="FFFFFF"/>
                </a:solidFill>
                <a:highlight>
                  <a:srgbClr val="FF9900"/>
                </a:highlight>
                <a:latin typeface="Courier New"/>
                <a:ea typeface="Courier New"/>
                <a:cs typeface="Courier New"/>
                <a:sym typeface="Courier New"/>
              </a:rPr>
              <a:t>Ubuntu</a:t>
            </a:r>
            <a:r>
              <a:rPr lang="en" sz="700">
                <a:solidFill>
                  <a:schemeClr val="dk1"/>
                </a:solidFill>
                <a:latin typeface="Courier New"/>
                <a:ea typeface="Courier New"/>
                <a:cs typeface="Courier New"/>
                <a:sym typeface="Courier New"/>
              </a:rPr>
              <a:t>", "</a:t>
            </a:r>
            <a:r>
              <a:rPr lang="en" sz="700">
                <a:solidFill>
                  <a:schemeClr val="dk1"/>
                </a:solidFill>
                <a:highlight>
                  <a:srgbClr val="FFFF00"/>
                </a:highlight>
                <a:latin typeface="Courier New"/>
                <a:ea typeface="Courier New"/>
                <a:cs typeface="Courier New"/>
                <a:sym typeface="Courier New"/>
              </a:rPr>
              <a:t>ansible_distribution_file_parsed</a:t>
            </a:r>
            <a:r>
              <a:rPr lang="en" sz="700">
                <a:solidFill>
                  <a:schemeClr val="dk1"/>
                </a:solidFill>
                <a:latin typeface="Courier New"/>
                <a:ea typeface="Courier New"/>
                <a:cs typeface="Courier New"/>
                <a:sym typeface="Courier New"/>
              </a:rPr>
              <a:t>": true, "</a:t>
            </a:r>
            <a:r>
              <a:rPr lang="en" sz="700">
                <a:solidFill>
                  <a:schemeClr val="dk1"/>
                </a:solidFill>
                <a:highlight>
                  <a:srgbClr val="FFFF00"/>
                </a:highlight>
                <a:latin typeface="Courier New"/>
                <a:ea typeface="Courier New"/>
                <a:cs typeface="Courier New"/>
                <a:sym typeface="Courier New"/>
              </a:rPr>
              <a:t>ansible_distribution_file_path</a:t>
            </a:r>
            <a:r>
              <a:rPr lang="en" sz="700">
                <a:solidFill>
                  <a:schemeClr val="dk1"/>
                </a:solidFill>
                <a:latin typeface="Courier New"/>
                <a:ea typeface="Courier New"/>
                <a:cs typeface="Courier New"/>
                <a:sym typeface="Courier New"/>
              </a:rPr>
              <a:t>": "/etc/os-release", "</a:t>
            </a:r>
            <a:r>
              <a:rPr lang="en" sz="700">
                <a:solidFill>
                  <a:schemeClr val="dk1"/>
                </a:solidFill>
                <a:highlight>
                  <a:srgbClr val="FFFF00"/>
                </a:highlight>
                <a:latin typeface="Courier New"/>
                <a:ea typeface="Courier New"/>
                <a:cs typeface="Courier New"/>
                <a:sym typeface="Courier New"/>
              </a:rPr>
              <a:t>ansible_distribution_file_variety</a:t>
            </a:r>
            <a:r>
              <a:rPr lang="en" sz="700">
                <a:solidFill>
                  <a:schemeClr val="dk1"/>
                </a:solidFill>
                <a:latin typeface="Courier New"/>
                <a:ea typeface="Courier New"/>
                <a:cs typeface="Courier New"/>
                <a:sym typeface="Courier New"/>
              </a:rPr>
              <a:t>": "Debian", "</a:t>
            </a:r>
            <a:r>
              <a:rPr lang="en" sz="700">
                <a:solidFill>
                  <a:schemeClr val="dk1"/>
                </a:solidFill>
                <a:highlight>
                  <a:srgbClr val="FFFF00"/>
                </a:highlight>
                <a:latin typeface="Courier New"/>
                <a:ea typeface="Courier New"/>
                <a:cs typeface="Courier New"/>
                <a:sym typeface="Courier New"/>
              </a:rPr>
              <a:t>ansible_distribution_major_version</a:t>
            </a:r>
            <a:r>
              <a:rPr lang="en" sz="700">
                <a:solidFill>
                  <a:schemeClr val="dk1"/>
                </a:solidFill>
                <a:latin typeface="Courier New"/>
                <a:ea typeface="Courier New"/>
                <a:cs typeface="Courier New"/>
                <a:sym typeface="Courier New"/>
              </a:rPr>
              <a:t>": "20", "</a:t>
            </a:r>
            <a:r>
              <a:rPr lang="en" sz="700">
                <a:solidFill>
                  <a:schemeClr val="dk1"/>
                </a:solidFill>
                <a:highlight>
                  <a:srgbClr val="FFFF00"/>
                </a:highlight>
                <a:latin typeface="Courier New"/>
                <a:ea typeface="Courier New"/>
                <a:cs typeface="Courier New"/>
                <a:sym typeface="Courier New"/>
              </a:rPr>
              <a:t>ansible_distribution_release</a:t>
            </a:r>
            <a:r>
              <a:rPr lang="en" sz="700">
                <a:solidFill>
                  <a:schemeClr val="dk1"/>
                </a:solidFill>
                <a:latin typeface="Courier New"/>
                <a:ea typeface="Courier New"/>
                <a:cs typeface="Courier New"/>
                <a:sym typeface="Courier New"/>
              </a:rPr>
              <a:t>": "</a:t>
            </a:r>
            <a:r>
              <a:rPr b="1" lang="en" sz="700">
                <a:solidFill>
                  <a:srgbClr val="FFFFFF"/>
                </a:solidFill>
                <a:highlight>
                  <a:srgbClr val="FF9900"/>
                </a:highlight>
                <a:latin typeface="Courier New"/>
                <a:ea typeface="Courier New"/>
                <a:cs typeface="Courier New"/>
                <a:sym typeface="Courier New"/>
              </a:rPr>
              <a:t>focal</a:t>
            </a:r>
            <a:r>
              <a:rPr lang="en" sz="700">
                <a:solidFill>
                  <a:schemeClr val="dk1"/>
                </a:solidFill>
                <a:latin typeface="Courier New"/>
                <a:ea typeface="Courier New"/>
                <a:cs typeface="Courier New"/>
                <a:sym typeface="Courier New"/>
              </a:rPr>
              <a:t>", "</a:t>
            </a:r>
            <a:r>
              <a:rPr lang="en" sz="700">
                <a:solidFill>
                  <a:schemeClr val="dk1"/>
                </a:solidFill>
                <a:highlight>
                  <a:srgbClr val="FFFF00"/>
                </a:highlight>
                <a:latin typeface="Courier New"/>
                <a:ea typeface="Courier New"/>
                <a:cs typeface="Courier New"/>
                <a:sym typeface="Courier New"/>
              </a:rPr>
              <a:t>ansible_distribution_version</a:t>
            </a:r>
            <a:r>
              <a:rPr lang="en" sz="700">
                <a:solidFill>
                  <a:schemeClr val="dk1"/>
                </a:solidFill>
                <a:latin typeface="Courier New"/>
                <a:ea typeface="Courier New"/>
                <a:cs typeface="Courier New"/>
                <a:sym typeface="Courier New"/>
              </a:rPr>
              <a:t>": "</a:t>
            </a:r>
            <a:r>
              <a:rPr b="1" lang="en" sz="700">
                <a:solidFill>
                  <a:srgbClr val="FFFFFF"/>
                </a:solidFill>
                <a:highlight>
                  <a:srgbClr val="FF9900"/>
                </a:highlight>
                <a:latin typeface="Courier New"/>
                <a:ea typeface="Courier New"/>
                <a:cs typeface="Courier New"/>
                <a:sym typeface="Courier New"/>
              </a:rPr>
              <a:t>20.04</a:t>
            </a:r>
            <a:r>
              <a:rPr lang="en" sz="700">
                <a:solidFill>
                  <a:schemeClr val="dk1"/>
                </a:solidFill>
                <a:latin typeface="Courier New"/>
                <a:ea typeface="Courier New"/>
                <a:cs typeface="Courier New"/>
                <a:sym typeface="Courier New"/>
              </a:rPr>
              <a:t>", "</a:t>
            </a:r>
            <a:r>
              <a:rPr lang="en" sz="700">
                <a:solidFill>
                  <a:schemeClr val="dk1"/>
                </a:solidFill>
                <a:highlight>
                  <a:srgbClr val="FFFF00"/>
                </a:highlight>
                <a:latin typeface="Courier New"/>
                <a:ea typeface="Courier New"/>
                <a:cs typeface="Courier New"/>
                <a:sym typeface="Courier New"/>
              </a:rPr>
              <a:t>ansible_dns</a:t>
            </a:r>
            <a:r>
              <a:rPr lang="en" sz="700">
                <a:solidFill>
                  <a:schemeClr val="dk1"/>
                </a:solidFill>
                <a:latin typeface="Courier New"/>
                <a:ea typeface="Courier New"/>
                <a:cs typeface="Courier New"/>
                <a:sym typeface="Courier New"/>
              </a:rPr>
              <a:t>": {"nameservers": ["127.0.0.53"], … , "ansible_nodename": "labvm", "</a:t>
            </a:r>
            <a:r>
              <a:rPr lang="en" sz="700">
                <a:solidFill>
                  <a:schemeClr val="dk1"/>
                </a:solidFill>
                <a:highlight>
                  <a:srgbClr val="FFFF00"/>
                </a:highlight>
                <a:latin typeface="Courier New"/>
                <a:ea typeface="Courier New"/>
                <a:cs typeface="Courier New"/>
                <a:sym typeface="Courier New"/>
              </a:rPr>
              <a:t>ansible_os_family</a:t>
            </a:r>
            <a:r>
              <a:rPr lang="en" sz="700">
                <a:solidFill>
                  <a:schemeClr val="dk1"/>
                </a:solidFill>
                <a:latin typeface="Courier New"/>
                <a:ea typeface="Courier New"/>
                <a:cs typeface="Courier New"/>
                <a:sym typeface="Courier New"/>
              </a:rPr>
              <a:t>": "Debian", "</a:t>
            </a:r>
            <a:r>
              <a:rPr lang="en" sz="700">
                <a:solidFill>
                  <a:schemeClr val="dk1"/>
                </a:solidFill>
                <a:highlight>
                  <a:srgbClr val="FFFF00"/>
                </a:highlight>
                <a:latin typeface="Courier New"/>
                <a:ea typeface="Courier New"/>
                <a:cs typeface="Courier New"/>
                <a:sym typeface="Courier New"/>
              </a:rPr>
              <a:t>ansible_pkg_mgr</a:t>
            </a:r>
            <a:r>
              <a:rPr lang="en" sz="700">
                <a:solidFill>
                  <a:schemeClr val="dk1"/>
                </a:solidFill>
                <a:latin typeface="Courier New"/>
                <a:ea typeface="Courier New"/>
                <a:cs typeface="Courier New"/>
                <a:sym typeface="Courier New"/>
              </a:rPr>
              <a:t>": "apt", "ansible_proc_cmdline": {"</a:t>
            </a:r>
            <a:r>
              <a:rPr lang="en" sz="700">
                <a:solidFill>
                  <a:schemeClr val="dk1"/>
                </a:solidFill>
                <a:highlight>
                  <a:srgbClr val="FFFF00"/>
                </a:highlight>
                <a:latin typeface="Courier New"/>
                <a:ea typeface="Courier New"/>
                <a:cs typeface="Courier New"/>
                <a:sym typeface="Courier New"/>
              </a:rPr>
              <a:t>BOOT_IMAGE</a:t>
            </a:r>
            <a:r>
              <a:rPr lang="en" sz="700">
                <a:solidFill>
                  <a:schemeClr val="dk1"/>
                </a:solidFill>
                <a:latin typeface="Courier New"/>
                <a:ea typeface="Courier New"/>
                <a:cs typeface="Courier New"/>
                <a:sym typeface="Courier New"/>
              </a:rPr>
              <a:t>": "/boot/vmlinuz-5.4.0-37-generic", "quiet": true, "ro": true, "root": "UUID=fb261367-cf98-4bce-b682-42b3de0a8ab9", "vga": "792", "zswap.enabled": "1"}, "</a:t>
            </a:r>
            <a:r>
              <a:rPr lang="en" sz="700">
                <a:solidFill>
                  <a:schemeClr val="dk1"/>
                </a:solidFill>
                <a:highlight>
                  <a:srgbClr val="FFFF00"/>
                </a:highlight>
                <a:latin typeface="Courier New"/>
                <a:ea typeface="Courier New"/>
                <a:cs typeface="Courier New"/>
                <a:sym typeface="Courier New"/>
              </a:rPr>
              <a:t>ansible_processor</a:t>
            </a:r>
            <a:r>
              <a:rPr lang="en" sz="700">
                <a:solidFill>
                  <a:schemeClr val="dk1"/>
                </a:solidFill>
                <a:latin typeface="Courier New"/>
                <a:ea typeface="Courier New"/>
                <a:cs typeface="Courier New"/>
                <a:sym typeface="Courier New"/>
              </a:rPr>
              <a:t>": ["0", "GenuineIntel", "Intel(R) Core(TM) i7-7600U CPU @ 2.80GHz", "1", "GenuineIntel", "Intel(R) Core(TM) i7-7600U CPU @ 2.80GHz"], "</a:t>
            </a:r>
            <a:r>
              <a:rPr lang="en" sz="700">
                <a:solidFill>
                  <a:schemeClr val="dk1"/>
                </a:solidFill>
                <a:highlight>
                  <a:srgbClr val="FFFF00"/>
                </a:highlight>
                <a:latin typeface="Courier New"/>
                <a:ea typeface="Courier New"/>
                <a:cs typeface="Courier New"/>
                <a:sym typeface="Courier New"/>
              </a:rPr>
              <a:t>ansible_processor_cores</a:t>
            </a:r>
            <a:r>
              <a:rPr lang="en" sz="700">
                <a:solidFill>
                  <a:schemeClr val="dk1"/>
                </a:solidFill>
                <a:latin typeface="Courier New"/>
                <a:ea typeface="Courier New"/>
                <a:cs typeface="Courier New"/>
                <a:sym typeface="Courier New"/>
              </a:rPr>
              <a:t>": 2, "ansible_processor_count": 1, "ansible_processor_threads_per_core": 1, "ansible_processor_vcpus": 2, "</a:t>
            </a:r>
            <a:r>
              <a:rPr lang="en" sz="700">
                <a:solidFill>
                  <a:schemeClr val="dk1"/>
                </a:solidFill>
                <a:highlight>
                  <a:srgbClr val="FFFF00"/>
                </a:highlight>
                <a:latin typeface="Courier New"/>
                <a:ea typeface="Courier New"/>
                <a:cs typeface="Courier New"/>
                <a:sym typeface="Courier New"/>
              </a:rPr>
              <a:t>ansible_product_name</a:t>
            </a:r>
            <a:r>
              <a:rPr lang="en" sz="700">
                <a:solidFill>
                  <a:schemeClr val="dk1"/>
                </a:solidFill>
                <a:latin typeface="Courier New"/>
                <a:ea typeface="Courier New"/>
                <a:cs typeface="Courier New"/>
                <a:sym typeface="Courier New"/>
              </a:rPr>
              <a:t>": "VirtualBox", "ansible_product_serial": "NA", "ansible_product_uuid": "NA", "</a:t>
            </a:r>
            <a:r>
              <a:rPr lang="en" sz="700">
                <a:solidFill>
                  <a:schemeClr val="dk1"/>
                </a:solidFill>
                <a:highlight>
                  <a:srgbClr val="FFFF00"/>
                </a:highlight>
                <a:latin typeface="Courier New"/>
                <a:ea typeface="Courier New"/>
                <a:cs typeface="Courier New"/>
                <a:sym typeface="Courier New"/>
              </a:rPr>
              <a:t>ansible_product_version</a:t>
            </a:r>
            <a:r>
              <a:rPr lang="en" sz="700">
                <a:solidFill>
                  <a:schemeClr val="dk1"/>
                </a:solidFill>
                <a:latin typeface="Courier New"/>
                <a:ea typeface="Courier New"/>
                <a:cs typeface="Courier New"/>
                <a:sym typeface="Courier New"/>
              </a:rPr>
              <a:t>": "1.2", "</a:t>
            </a:r>
            <a:r>
              <a:rPr lang="en" sz="700">
                <a:solidFill>
                  <a:schemeClr val="dk1"/>
                </a:solidFill>
                <a:highlight>
                  <a:srgbClr val="FFFF00"/>
                </a:highlight>
                <a:latin typeface="Courier New"/>
                <a:ea typeface="Courier New"/>
                <a:cs typeface="Courier New"/>
                <a:sym typeface="Courier New"/>
              </a:rPr>
              <a:t>ansible_python</a:t>
            </a:r>
            <a:r>
              <a:rPr lang="en" sz="700">
                <a:solidFill>
                  <a:schemeClr val="dk1"/>
                </a:solidFill>
                <a:latin typeface="Courier New"/>
                <a:ea typeface="Courier New"/>
                <a:cs typeface="Courier New"/>
                <a:sym typeface="Courier New"/>
              </a:rPr>
              <a:t>": {"executable": "/usr/bin/python3", "has_sslcontext": true, "type": "cpython", "version": {"major": 3, "micro": 2, "minor": 8, "releaselevel": "final", "serial": 0}, "</a:t>
            </a:r>
            <a:r>
              <a:rPr lang="en" sz="700">
                <a:solidFill>
                  <a:schemeClr val="dk1"/>
                </a:solidFill>
                <a:highlight>
                  <a:srgbClr val="FFFF00"/>
                </a:highlight>
                <a:latin typeface="Courier New"/>
                <a:ea typeface="Courier New"/>
                <a:cs typeface="Courier New"/>
                <a:sym typeface="Courier New"/>
              </a:rPr>
              <a:t>version_info</a:t>
            </a:r>
            <a:r>
              <a:rPr lang="en" sz="700">
                <a:solidFill>
                  <a:schemeClr val="dk1"/>
                </a:solidFill>
                <a:latin typeface="Courier New"/>
                <a:ea typeface="Courier New"/>
                <a:cs typeface="Courier New"/>
                <a:sym typeface="Courier New"/>
              </a:rPr>
              <a:t>": [3, 8, 2, "final", 0]}, "</a:t>
            </a:r>
            <a:r>
              <a:rPr lang="en" sz="700">
                <a:solidFill>
                  <a:schemeClr val="dk1"/>
                </a:solidFill>
                <a:highlight>
                  <a:srgbClr val="FFFF00"/>
                </a:highlight>
                <a:latin typeface="Courier New"/>
                <a:ea typeface="Courier New"/>
                <a:cs typeface="Courier New"/>
                <a:sym typeface="Courier New"/>
              </a:rPr>
              <a:t>ansible_python_version</a:t>
            </a:r>
            <a:r>
              <a:rPr lang="en" sz="700">
                <a:solidFill>
                  <a:schemeClr val="dk1"/>
                </a:solidFill>
                <a:latin typeface="Courier New"/>
                <a:ea typeface="Courier New"/>
                <a:cs typeface="Courier New"/>
                <a:sym typeface="Courier New"/>
              </a:rPr>
              <a:t>": "3.8.2", "ansible_real_group_id": 900, "ansible_real_user_id": 900, "ansible_selinux": {"status": "disabled"}, "ansible_selinux_python_present": true, "ansible_service_mgr": "systemd", … , "</a:t>
            </a:r>
            <a:r>
              <a:rPr lang="en" sz="700">
                <a:solidFill>
                  <a:schemeClr val="dk1"/>
                </a:solidFill>
                <a:highlight>
                  <a:srgbClr val="FFFF00"/>
                </a:highlight>
                <a:latin typeface="Courier New"/>
                <a:ea typeface="Courier New"/>
                <a:cs typeface="Courier New"/>
                <a:sym typeface="Courier New"/>
              </a:rPr>
              <a:t>ipv6</a:t>
            </a:r>
            <a:r>
              <a:rPr lang="en" sz="700">
                <a:solidFill>
                  <a:schemeClr val="dk1"/>
                </a:solidFill>
                <a:latin typeface="Courier New"/>
                <a:ea typeface="Courier New"/>
                <a:cs typeface="Courier New"/>
                <a:sym typeface="Courier New"/>
              </a:rPr>
              <a:t>": [{"address": "fe80::3c67:a5ff:fe17:e4cf", "prefix": "64", "scope": "link"}], "</a:t>
            </a:r>
            <a:r>
              <a:rPr lang="en" sz="700">
                <a:solidFill>
                  <a:schemeClr val="dk1"/>
                </a:solidFill>
                <a:highlight>
                  <a:srgbClr val="FFFF00"/>
                </a:highlight>
                <a:latin typeface="Courier New"/>
                <a:ea typeface="Courier New"/>
                <a:cs typeface="Courier New"/>
                <a:sym typeface="Courier New"/>
              </a:rPr>
              <a:t>macaddress</a:t>
            </a:r>
            <a:r>
              <a:rPr lang="en" sz="700">
                <a:solidFill>
                  <a:schemeClr val="dk1"/>
                </a:solidFill>
                <a:latin typeface="Courier New"/>
                <a:ea typeface="Courier New"/>
                <a:cs typeface="Courier New"/>
                <a:sym typeface="Courier New"/>
              </a:rPr>
              <a:t>": "3e:67:a5:17:e4:cf", "mtu": 1500, "promisc": true, "speed": 10000, "timestamping": ["tx_software", "rx_software", "software"], "</a:t>
            </a:r>
            <a:r>
              <a:rPr lang="en" sz="700">
                <a:solidFill>
                  <a:schemeClr val="dk1"/>
                </a:solidFill>
                <a:highlight>
                  <a:srgbClr val="FFFF00"/>
                </a:highlight>
                <a:latin typeface="Courier New"/>
                <a:ea typeface="Courier New"/>
                <a:cs typeface="Courier New"/>
                <a:sym typeface="Courier New"/>
              </a:rPr>
              <a:t>type</a:t>
            </a:r>
            <a:r>
              <a:rPr lang="en" sz="700">
                <a:solidFill>
                  <a:schemeClr val="dk1"/>
                </a:solidFill>
                <a:latin typeface="Courier New"/>
                <a:ea typeface="Courier New"/>
                <a:cs typeface="Courier New"/>
                <a:sym typeface="Courier New"/>
              </a:rPr>
              <a:t>": "ether"}, "</a:t>
            </a:r>
            <a:r>
              <a:rPr lang="en" sz="700">
                <a:solidFill>
                  <a:schemeClr val="dk1"/>
                </a:solidFill>
                <a:highlight>
                  <a:srgbClr val="FFFF00"/>
                </a:highlight>
                <a:latin typeface="Courier New"/>
                <a:ea typeface="Courier New"/>
                <a:cs typeface="Courier New"/>
                <a:sym typeface="Courier New"/>
              </a:rPr>
              <a:t>ansible_virtualization_role</a:t>
            </a:r>
            <a:r>
              <a:rPr lang="en" sz="700">
                <a:solidFill>
                  <a:schemeClr val="dk1"/>
                </a:solidFill>
                <a:latin typeface="Courier New"/>
                <a:ea typeface="Courier New"/>
                <a:cs typeface="Courier New"/>
                <a:sym typeface="Courier New"/>
              </a:rPr>
              <a:t>": "guest", "</a:t>
            </a:r>
            <a:r>
              <a:rPr lang="en" sz="700">
                <a:solidFill>
                  <a:schemeClr val="dk1"/>
                </a:solidFill>
                <a:highlight>
                  <a:srgbClr val="FFFF00"/>
                </a:highlight>
                <a:latin typeface="Courier New"/>
                <a:ea typeface="Courier New"/>
                <a:cs typeface="Courier New"/>
                <a:sym typeface="Courier New"/>
              </a:rPr>
              <a:t>ansible_virtualization_type</a:t>
            </a:r>
            <a:r>
              <a:rPr lang="en" sz="700">
                <a:solidFill>
                  <a:schemeClr val="dk1"/>
                </a:solidFill>
                <a:latin typeface="Courier New"/>
                <a:ea typeface="Courier New"/>
                <a:cs typeface="Courier New"/>
                <a:sym typeface="Courier New"/>
              </a:rPr>
              <a:t>": "virtualbox", "discovered_interpreter_python": "/usr/bin/python3", "gather_subset": ["all"], "module_setup": true}, "</a:t>
            </a:r>
            <a:r>
              <a:rPr b="1" lang="en" sz="700">
                <a:solidFill>
                  <a:schemeClr val="dk1"/>
                </a:solidFill>
                <a:highlight>
                  <a:srgbClr val="FFFF00"/>
                </a:highlight>
                <a:latin typeface="Courier New"/>
                <a:ea typeface="Courier New"/>
                <a:cs typeface="Courier New"/>
                <a:sym typeface="Courier New"/>
              </a:rPr>
              <a:t>changed</a:t>
            </a:r>
            <a:r>
              <a:rPr lang="en" sz="700">
                <a:solidFill>
                  <a:schemeClr val="dk1"/>
                </a:solidFill>
                <a:latin typeface="Courier New"/>
                <a:ea typeface="Courier New"/>
                <a:cs typeface="Courier New"/>
                <a:sym typeface="Courier New"/>
              </a:rPr>
              <a:t>": false, "</a:t>
            </a:r>
            <a:r>
              <a:rPr b="1" lang="en" sz="700">
                <a:solidFill>
                  <a:schemeClr val="dk1"/>
                </a:solidFill>
                <a:highlight>
                  <a:srgbClr val="FFFF00"/>
                </a:highlight>
                <a:latin typeface="Courier New"/>
                <a:ea typeface="Courier New"/>
                <a:cs typeface="Courier New"/>
                <a:sym typeface="Courier New"/>
              </a:rPr>
              <a:t>deprecations</a:t>
            </a:r>
            <a:r>
              <a:rPr lang="en" sz="700">
                <a:solidFill>
                  <a:schemeClr val="dk1"/>
                </a:solidFill>
                <a:latin typeface="Courier New"/>
                <a:ea typeface="Courier New"/>
                <a:cs typeface="Courier New"/>
                <a:sym typeface="Courier New"/>
              </a:rPr>
              <a:t>": [], "</a:t>
            </a:r>
            <a:r>
              <a:rPr b="1" lang="en" sz="700">
                <a:solidFill>
                  <a:schemeClr val="dk1"/>
                </a:solidFill>
                <a:highlight>
                  <a:srgbClr val="FFFF00"/>
                </a:highlight>
                <a:latin typeface="Courier New"/>
                <a:ea typeface="Courier New"/>
                <a:cs typeface="Courier New"/>
                <a:sym typeface="Courier New"/>
              </a:rPr>
              <a:t>warnings</a:t>
            </a:r>
            <a:r>
              <a:rPr lang="en" sz="700">
                <a:solidFill>
                  <a:schemeClr val="dk1"/>
                </a:solidFill>
                <a:latin typeface="Courier New"/>
                <a:ea typeface="Courier New"/>
                <a:cs typeface="Courier New"/>
                <a:sym typeface="Courier New"/>
              </a:rPr>
              <a:t>": []} </a:t>
            </a:r>
            <a:endParaRPr>
              <a:highlight>
                <a:srgbClr val="CFE2F3"/>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Ansible Response Data</a:t>
            </a:r>
            <a:endParaRPr/>
          </a:p>
        </p:txBody>
      </p:sp>
      <p:sp>
        <p:nvSpPr>
          <p:cNvPr id="282" name="Google Shape;282;p42"/>
          <p:cNvSpPr txBox="1"/>
          <p:nvPr>
            <p:ph idx="1" type="body"/>
          </p:nvPr>
        </p:nvSpPr>
        <p:spPr>
          <a:xfrm>
            <a:off x="311700" y="1152475"/>
            <a:ext cx="8520600" cy="3893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highlight>
                  <a:srgbClr val="FFFF00"/>
                </a:highlight>
              </a:rPr>
              <a:t>Parsing And Filtering Ansible Json Data </a:t>
            </a:r>
            <a:r>
              <a:rPr b="1" lang="en">
                <a:highlight>
                  <a:srgbClr val="FFFF00"/>
                </a:highlight>
              </a:rPr>
              <a:t>-</a:t>
            </a:r>
            <a:r>
              <a:rPr b="1" lang="en">
                <a:highlight>
                  <a:srgbClr val="FFFF00"/>
                </a:highlight>
              </a:rPr>
              <a:t>- Keys Level 1</a:t>
            </a:r>
            <a:endParaRPr b="1">
              <a:highlight>
                <a:srgbClr val="FFFF00"/>
              </a:highlight>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latin typeface="Courier New"/>
                <a:ea typeface="Courier New"/>
                <a:cs typeface="Courier New"/>
                <a:sym typeface="Courier New"/>
              </a:rPr>
              <a:t>Code</a:t>
            </a:r>
            <a:endParaRPr b="1">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ansible_dict = </a:t>
            </a:r>
            <a:r>
              <a:rPr b="1" lang="en">
                <a:solidFill>
                  <a:srgbClr val="666666"/>
                </a:solidFill>
                <a:highlight>
                  <a:srgbClr val="FFFF00"/>
                </a:highlight>
                <a:latin typeface="Courier New"/>
                <a:ea typeface="Courier New"/>
                <a:cs typeface="Courier New"/>
                <a:sym typeface="Courier New"/>
              </a:rPr>
              <a:t>json.loads</a:t>
            </a:r>
            <a:r>
              <a:rPr lang="en">
                <a:solidFill>
                  <a:srgbClr val="000000"/>
                </a:solidFill>
                <a:latin typeface="Courier New"/>
                <a:ea typeface="Courier New"/>
                <a:cs typeface="Courier New"/>
                <a:sym typeface="Courier New"/>
              </a:rPr>
              <a:t>(ansible_json_doc)</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print(ansible_dict.</a:t>
            </a:r>
            <a:r>
              <a:rPr b="1" lang="en">
                <a:solidFill>
                  <a:srgbClr val="FFFFFF"/>
                </a:solidFill>
                <a:highlight>
                  <a:srgbClr val="6AA84F"/>
                </a:highlight>
                <a:latin typeface="Courier New"/>
                <a:ea typeface="Courier New"/>
                <a:cs typeface="Courier New"/>
                <a:sym typeface="Courier New"/>
              </a:rPr>
              <a:t>keys</a:t>
            </a:r>
            <a:r>
              <a:rPr lang="en">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latin typeface="Courier New"/>
                <a:ea typeface="Courier New"/>
                <a:cs typeface="Courier New"/>
                <a:sym typeface="Courier New"/>
              </a:rPr>
              <a:t>Output Level 1</a:t>
            </a:r>
            <a:endParaRPr b="1">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rgbClr val="FFFFFF"/>
                </a:solidFill>
                <a:highlight>
                  <a:srgbClr val="6AA84F"/>
                </a:highlight>
                <a:latin typeface="Courier New"/>
                <a:ea typeface="Courier New"/>
                <a:cs typeface="Courier New"/>
                <a:sym typeface="Courier New"/>
              </a:rPr>
              <a:t>dict_keys</a:t>
            </a:r>
            <a:r>
              <a:rPr lang="en">
                <a:solidFill>
                  <a:srgbClr val="000000"/>
                </a:solidFill>
                <a:latin typeface="Courier New"/>
                <a:ea typeface="Courier New"/>
                <a:cs typeface="Courier New"/>
                <a:sym typeface="Courier New"/>
              </a:rPr>
              <a:t>(['</a:t>
            </a:r>
            <a:r>
              <a:rPr b="1" lang="en">
                <a:solidFill>
                  <a:srgbClr val="000000"/>
                </a:solidFill>
                <a:highlight>
                  <a:srgbClr val="FFFF00"/>
                </a:highlight>
                <a:latin typeface="Courier New"/>
                <a:ea typeface="Courier New"/>
                <a:cs typeface="Courier New"/>
                <a:sym typeface="Courier New"/>
              </a:rPr>
              <a:t>ansible_facts</a:t>
            </a:r>
            <a:r>
              <a:rPr lang="en">
                <a:solidFill>
                  <a:srgbClr val="000000"/>
                </a:solidFill>
                <a:latin typeface="Courier New"/>
                <a:ea typeface="Courier New"/>
                <a:cs typeface="Courier New"/>
                <a:sym typeface="Courier New"/>
              </a:rPr>
              <a:t>', 'changed', 'deprecations', 'warnings'])</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Ansible Response Data</a:t>
            </a:r>
            <a:endParaRPr/>
          </a:p>
        </p:txBody>
      </p:sp>
      <p:sp>
        <p:nvSpPr>
          <p:cNvPr id="288" name="Google Shape;288;p43"/>
          <p:cNvSpPr txBox="1"/>
          <p:nvPr>
            <p:ph idx="1" type="body"/>
          </p:nvPr>
        </p:nvSpPr>
        <p:spPr>
          <a:xfrm>
            <a:off x="311700" y="1152475"/>
            <a:ext cx="8520600" cy="3893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highlight>
                  <a:srgbClr val="FFFF00"/>
                </a:highlight>
              </a:rPr>
              <a:t>Parsing And Filtering Ansible Json Data </a:t>
            </a:r>
            <a:r>
              <a:rPr b="1" lang="en">
                <a:highlight>
                  <a:srgbClr val="FFFF00"/>
                </a:highlight>
              </a:rPr>
              <a:t>-</a:t>
            </a:r>
            <a:r>
              <a:rPr b="1" lang="en">
                <a:highlight>
                  <a:srgbClr val="FFFF00"/>
                </a:highlight>
              </a:rPr>
              <a:t>- Keys Level 2</a:t>
            </a:r>
            <a:endParaRPr b="1">
              <a:highlight>
                <a:srgbClr val="FFFF00"/>
              </a:highlight>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latin typeface="Courier New"/>
                <a:ea typeface="Courier New"/>
                <a:cs typeface="Courier New"/>
                <a:sym typeface="Courier New"/>
              </a:rPr>
              <a:t>Code</a:t>
            </a:r>
            <a:endParaRPr b="1">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print(ansible_dict['</a:t>
            </a:r>
            <a:r>
              <a:rPr b="1" lang="en">
                <a:solidFill>
                  <a:srgbClr val="000000"/>
                </a:solidFill>
                <a:highlight>
                  <a:srgbClr val="FFFF00"/>
                </a:highlight>
                <a:latin typeface="Courier New"/>
                <a:ea typeface="Courier New"/>
                <a:cs typeface="Courier New"/>
                <a:sym typeface="Courier New"/>
              </a:rPr>
              <a:t>ansible_facts</a:t>
            </a:r>
            <a:r>
              <a:rPr lang="en">
                <a:solidFill>
                  <a:srgbClr val="000000"/>
                </a:solidFill>
                <a:latin typeface="Courier New"/>
                <a:ea typeface="Courier New"/>
                <a:cs typeface="Courier New"/>
                <a:sym typeface="Courier New"/>
              </a:rPr>
              <a:t>'].</a:t>
            </a:r>
            <a:r>
              <a:rPr b="1" lang="en">
                <a:solidFill>
                  <a:srgbClr val="FFFFFF"/>
                </a:solidFill>
                <a:highlight>
                  <a:srgbClr val="6AA84F"/>
                </a:highlight>
                <a:latin typeface="Courier New"/>
                <a:ea typeface="Courier New"/>
                <a:cs typeface="Courier New"/>
                <a:sym typeface="Courier New"/>
              </a:rPr>
              <a:t>keys</a:t>
            </a:r>
            <a:r>
              <a:rPr lang="en">
                <a:solidFill>
                  <a:srgbClr val="FFFFFF"/>
                </a:solidFill>
                <a:highlight>
                  <a:srgbClr val="6AA84F"/>
                </a:highlight>
                <a:latin typeface="Courier New"/>
                <a:ea typeface="Courier New"/>
                <a:cs typeface="Courier New"/>
                <a:sym typeface="Courier New"/>
              </a:rPr>
              <a:t>()</a:t>
            </a:r>
            <a:r>
              <a:rPr lang="en">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latin typeface="Courier New"/>
                <a:ea typeface="Courier New"/>
                <a:cs typeface="Courier New"/>
                <a:sym typeface="Courier New"/>
              </a:rPr>
              <a:t>Output Level 2</a:t>
            </a:r>
            <a:endParaRPr b="1">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000000"/>
                </a:solidFill>
                <a:latin typeface="Courier New"/>
                <a:ea typeface="Courier New"/>
                <a:cs typeface="Courier New"/>
                <a:sym typeface="Courier New"/>
              </a:rPr>
              <a:t>['ansible_all_ipv4_addresses', 'ansible_all_ipv6_addresses', '</a:t>
            </a:r>
            <a:r>
              <a:rPr b="1" lang="en" sz="1600">
                <a:solidFill>
                  <a:srgbClr val="666666"/>
                </a:solidFill>
                <a:highlight>
                  <a:srgbClr val="FFF2CC"/>
                </a:highlight>
                <a:latin typeface="Courier New"/>
                <a:ea typeface="Courier New"/>
                <a:cs typeface="Courier New"/>
                <a:sym typeface="Courier New"/>
              </a:rPr>
              <a:t>ansible_default_ipv4</a:t>
            </a:r>
            <a:r>
              <a:rPr b="1" lang="en" sz="1600">
                <a:solidFill>
                  <a:srgbClr val="000000"/>
                </a:solidFill>
                <a:latin typeface="Courier New"/>
                <a:ea typeface="Courier New"/>
                <a:cs typeface="Courier New"/>
                <a:sym typeface="Courier New"/>
              </a:rPr>
              <a:t>'</a:t>
            </a:r>
            <a:r>
              <a:rPr lang="en" sz="1600">
                <a:solidFill>
                  <a:srgbClr val="000000"/>
                </a:solidFill>
                <a:latin typeface="Courier New"/>
                <a:ea typeface="Courier New"/>
                <a:cs typeface="Courier New"/>
                <a:sym typeface="Courier New"/>
              </a:rPr>
              <a:t>, 'ansible_default_ipv6''</a:t>
            </a:r>
            <a:r>
              <a:rPr b="1" lang="en" sz="1600">
                <a:solidFill>
                  <a:srgbClr val="666666"/>
                </a:solidFill>
                <a:highlight>
                  <a:srgbClr val="FFF2CC"/>
                </a:highlight>
                <a:latin typeface="Courier New"/>
                <a:ea typeface="Courier New"/>
                <a:cs typeface="Courier New"/>
                <a:sym typeface="Courier New"/>
              </a:rPr>
              <a:t>ansible_distribution</a:t>
            </a:r>
            <a:r>
              <a:rPr lang="en" sz="1600">
                <a:solidFill>
                  <a:srgbClr val="000000"/>
                </a:solidFill>
                <a:latin typeface="Courier New"/>
                <a:ea typeface="Courier New"/>
                <a:cs typeface="Courier New"/>
                <a:sym typeface="Courier New"/>
              </a:rPr>
              <a:t>', 'ansible_distribution_file_variety', '</a:t>
            </a:r>
            <a:r>
              <a:rPr b="1" lang="en" sz="1600">
                <a:solidFill>
                  <a:srgbClr val="666666"/>
                </a:solidFill>
                <a:highlight>
                  <a:srgbClr val="FFF2CC"/>
                </a:highlight>
                <a:latin typeface="Courier New"/>
                <a:ea typeface="Courier New"/>
                <a:cs typeface="Courier New"/>
                <a:sym typeface="Courier New"/>
              </a:rPr>
              <a:t>ansible_distribution_major_version</a:t>
            </a:r>
            <a:r>
              <a:rPr lang="en" sz="1600">
                <a:solidFill>
                  <a:srgbClr val="000000"/>
                </a:solidFill>
                <a:latin typeface="Courier New"/>
                <a:ea typeface="Courier New"/>
                <a:cs typeface="Courier New"/>
                <a:sym typeface="Courier New"/>
              </a:rPr>
              <a:t>', </a:t>
            </a:r>
            <a:r>
              <a:rPr lang="en" sz="1600">
                <a:solidFill>
                  <a:srgbClr val="666666"/>
                </a:solidFill>
                <a:highlight>
                  <a:srgbClr val="FFFFFF"/>
                </a:highlight>
                <a:latin typeface="Courier New"/>
                <a:ea typeface="Courier New"/>
                <a:cs typeface="Courier New"/>
                <a:sym typeface="Courier New"/>
              </a:rPr>
              <a:t>'</a:t>
            </a:r>
            <a:r>
              <a:rPr b="1" lang="en" sz="1600">
                <a:solidFill>
                  <a:srgbClr val="666666"/>
                </a:solidFill>
                <a:highlight>
                  <a:srgbClr val="FFF2CC"/>
                </a:highlight>
                <a:latin typeface="Courier New"/>
                <a:ea typeface="Courier New"/>
                <a:cs typeface="Courier New"/>
                <a:sym typeface="Courier New"/>
              </a:rPr>
              <a:t>ansible_distribution_release</a:t>
            </a:r>
            <a:r>
              <a:rPr lang="en" sz="1600">
                <a:solidFill>
                  <a:srgbClr val="666666"/>
                </a:solidFill>
                <a:highlight>
                  <a:srgbClr val="FFFFFF"/>
                </a:highlight>
                <a:latin typeface="Courier New"/>
                <a:ea typeface="Courier New"/>
                <a:cs typeface="Courier New"/>
                <a:sym typeface="Courier New"/>
              </a:rPr>
              <a:t>'</a:t>
            </a:r>
            <a:r>
              <a:rPr lang="en" sz="1600">
                <a:solidFill>
                  <a:srgbClr val="000000"/>
                </a:solidFill>
                <a:latin typeface="Courier New"/>
                <a:ea typeface="Courier New"/>
                <a:cs typeface="Courier New"/>
                <a:sym typeface="Courier New"/>
              </a:rPr>
              <a:t>, </a:t>
            </a:r>
            <a:r>
              <a:rPr lang="en" sz="1600">
                <a:solidFill>
                  <a:srgbClr val="666666"/>
                </a:solidFill>
                <a:highlight>
                  <a:srgbClr val="FFFFFF"/>
                </a:highlight>
                <a:latin typeface="Courier New"/>
                <a:ea typeface="Courier New"/>
                <a:cs typeface="Courier New"/>
                <a:sym typeface="Courier New"/>
              </a:rPr>
              <a:t>'</a:t>
            </a:r>
            <a:r>
              <a:rPr b="1" lang="en" sz="1600">
                <a:solidFill>
                  <a:srgbClr val="666666"/>
                </a:solidFill>
                <a:highlight>
                  <a:srgbClr val="FFF2CC"/>
                </a:highlight>
                <a:latin typeface="Courier New"/>
                <a:ea typeface="Courier New"/>
                <a:cs typeface="Courier New"/>
                <a:sym typeface="Courier New"/>
              </a:rPr>
              <a:t>ansible_distribution_version</a:t>
            </a:r>
            <a:r>
              <a:rPr lang="en" sz="1600">
                <a:solidFill>
                  <a:srgbClr val="666666"/>
                </a:solidFill>
                <a:highlight>
                  <a:srgbClr val="FFFFFF"/>
                </a:highlight>
                <a:latin typeface="Courier New"/>
                <a:ea typeface="Courier New"/>
                <a:cs typeface="Courier New"/>
                <a:sym typeface="Courier New"/>
              </a:rPr>
              <a:t>'</a:t>
            </a:r>
            <a:r>
              <a:rPr lang="en" sz="1600">
                <a:solidFill>
                  <a:srgbClr val="000000"/>
                </a:solidFill>
                <a:latin typeface="Courier New"/>
                <a:ea typeface="Courier New"/>
                <a:cs typeface="Courier New"/>
                <a:sym typeface="Courier New"/>
              </a:rPr>
              <a:t>, 'ansible_env', 'ansible_kernel', 'ansible_kernel_version', 'ansible_python_version']</a:t>
            </a:r>
            <a:endParaRPr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Ansible Response Data</a:t>
            </a:r>
            <a:endParaRPr/>
          </a:p>
        </p:txBody>
      </p:sp>
      <p:sp>
        <p:nvSpPr>
          <p:cNvPr id="294" name="Google Shape;294;p44"/>
          <p:cNvSpPr txBox="1"/>
          <p:nvPr>
            <p:ph idx="1" type="body"/>
          </p:nvPr>
        </p:nvSpPr>
        <p:spPr>
          <a:xfrm>
            <a:off x="311700" y="1152475"/>
            <a:ext cx="8520600" cy="3893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highlight>
                  <a:srgbClr val="FFFF00"/>
                </a:highlight>
              </a:rPr>
              <a:t>Parsing And Filtering Ansible JSON Data </a:t>
            </a:r>
            <a:r>
              <a:rPr b="1" lang="en">
                <a:highlight>
                  <a:srgbClr val="FFFF00"/>
                </a:highlight>
              </a:rPr>
              <a:t>-</a:t>
            </a:r>
            <a:r>
              <a:rPr b="1" lang="en">
                <a:highlight>
                  <a:srgbClr val="FFFF00"/>
                </a:highlight>
              </a:rPr>
              <a:t>- Keys Level 2</a:t>
            </a:r>
            <a:endParaRPr b="1">
              <a:highlight>
                <a:srgbClr val="FFFF00"/>
              </a:highlight>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Code</a:t>
            </a:r>
            <a:endParaRPr b="1"/>
          </a:p>
          <a:p>
            <a:pPr indent="0" lvl="0" marL="0" rtl="0" algn="l">
              <a:lnSpc>
                <a:spcPct val="100000"/>
              </a:lnSpc>
              <a:spcBef>
                <a:spcPts val="0"/>
              </a:spcBef>
              <a:spcAft>
                <a:spcPts val="0"/>
              </a:spcAft>
              <a:buNone/>
            </a:pPr>
            <a:r>
              <a:rPr lang="en" sz="1600">
                <a:solidFill>
                  <a:srgbClr val="000000"/>
                </a:solidFill>
                <a:latin typeface="Courier New"/>
                <a:ea typeface="Courier New"/>
                <a:cs typeface="Courier New"/>
                <a:sym typeface="Courier New"/>
              </a:rPr>
              <a:t>print("Ansible Distribution: "  + \ ansible_dict["ansible_facts"]</a:t>
            </a:r>
            <a:r>
              <a:rPr b="1" lang="en" sz="1600">
                <a:solidFill>
                  <a:srgbClr val="000000"/>
                </a:solidFill>
                <a:highlight>
                  <a:srgbClr val="FFFF00"/>
                </a:highlight>
                <a:latin typeface="Courier New"/>
                <a:ea typeface="Courier New"/>
                <a:cs typeface="Courier New"/>
                <a:sym typeface="Courier New"/>
              </a:rPr>
              <a:t>["ansible_distribution"]</a:t>
            </a:r>
            <a:r>
              <a:rPr lang="en" sz="1600">
                <a:solidFill>
                  <a:srgbClr val="000000"/>
                </a:solidFill>
                <a:latin typeface="Courier New"/>
                <a:ea typeface="Courier New"/>
                <a:cs typeface="Courier New"/>
                <a:sym typeface="Courier New"/>
              </a:rPr>
              <a:t>)</a:t>
            </a:r>
            <a:endParaRPr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000000"/>
                </a:solidFill>
                <a:latin typeface="Courier New"/>
                <a:ea typeface="Courier New"/>
                <a:cs typeface="Courier New"/>
                <a:sym typeface="Courier New"/>
              </a:rPr>
              <a:t>print("Ansible Distribution Release: "  + \ ansible_dict["ansible_facts"]</a:t>
            </a:r>
            <a:r>
              <a:rPr b="1" lang="en" sz="1600">
                <a:solidFill>
                  <a:srgbClr val="FFFFFF"/>
                </a:solidFill>
                <a:highlight>
                  <a:srgbClr val="FF9900"/>
                </a:highlight>
                <a:latin typeface="Courier New"/>
                <a:ea typeface="Courier New"/>
                <a:cs typeface="Courier New"/>
                <a:sym typeface="Courier New"/>
              </a:rPr>
              <a:t>["ansible_distribution_release"]</a:t>
            </a:r>
            <a:r>
              <a:rPr lang="en" sz="1600">
                <a:solidFill>
                  <a:srgbClr val="000000"/>
                </a:solidFill>
                <a:latin typeface="Courier New"/>
                <a:ea typeface="Courier New"/>
                <a:cs typeface="Courier New"/>
                <a:sym typeface="Courier New"/>
              </a:rPr>
              <a:t>)</a:t>
            </a:r>
            <a:endParaRPr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a:solidFill>
                  <a:srgbClr val="000000"/>
                </a:solidFill>
                <a:latin typeface="Courier New"/>
                <a:ea typeface="Courier New"/>
                <a:cs typeface="Courier New"/>
                <a:sym typeface="Courier New"/>
              </a:rPr>
              <a:t>print("Ansible Distribution Version: " \ +ansible_dict["ansible_facts"]</a:t>
            </a:r>
            <a:r>
              <a:rPr b="1" lang="en" sz="1600">
                <a:solidFill>
                  <a:srgbClr val="FFFFFF"/>
                </a:solidFill>
                <a:highlight>
                  <a:srgbClr val="6AA84F"/>
                </a:highlight>
                <a:latin typeface="Courier New"/>
                <a:ea typeface="Courier New"/>
                <a:cs typeface="Courier New"/>
                <a:sym typeface="Courier New"/>
              </a:rPr>
              <a:t>["ansible_distribution_version"]</a:t>
            </a:r>
            <a:r>
              <a:rPr lang="en" sz="1600">
                <a:solidFill>
                  <a:srgbClr val="000000"/>
                </a:solidFill>
                <a:latin typeface="Courier New"/>
                <a:ea typeface="Courier New"/>
                <a:cs typeface="Courier New"/>
                <a:sym typeface="Courier New"/>
              </a:rPr>
              <a:t>)</a:t>
            </a:r>
            <a:endParaRPr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t>Output Level 2</a:t>
            </a:r>
            <a:endParaRPr b="1"/>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Ansible Distribution: </a:t>
            </a:r>
            <a:r>
              <a:rPr b="1" lang="en">
                <a:solidFill>
                  <a:srgbClr val="000000"/>
                </a:solidFill>
                <a:highlight>
                  <a:srgbClr val="FFFF00"/>
                </a:highlight>
                <a:latin typeface="Courier New"/>
                <a:ea typeface="Courier New"/>
                <a:cs typeface="Courier New"/>
                <a:sym typeface="Courier New"/>
              </a:rPr>
              <a:t>Ubuntu</a:t>
            </a:r>
            <a:endParaRPr b="1">
              <a:solidFill>
                <a:srgbClr val="000000"/>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Ansible Distribution Release: </a:t>
            </a:r>
            <a:r>
              <a:rPr b="1" lang="en">
                <a:solidFill>
                  <a:srgbClr val="FFFFFF"/>
                </a:solidFill>
                <a:highlight>
                  <a:srgbClr val="FF9900"/>
                </a:highlight>
                <a:latin typeface="Courier New"/>
                <a:ea typeface="Courier New"/>
                <a:cs typeface="Courier New"/>
                <a:sym typeface="Courier New"/>
              </a:rPr>
              <a:t>focal</a:t>
            </a:r>
            <a:endParaRPr b="1">
              <a:solidFill>
                <a:srgbClr val="FFFFFF"/>
              </a:solidFill>
              <a:highlight>
                <a:srgbClr val="FF99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Ansible Distribution Version: </a:t>
            </a:r>
            <a:r>
              <a:rPr b="1" lang="en">
                <a:solidFill>
                  <a:srgbClr val="FFFFFF"/>
                </a:solidFill>
                <a:highlight>
                  <a:srgbClr val="6AA84F"/>
                </a:highlight>
                <a:latin typeface="Courier New"/>
                <a:ea typeface="Courier New"/>
                <a:cs typeface="Courier New"/>
                <a:sym typeface="Courier New"/>
              </a:rPr>
              <a:t>20.04</a:t>
            </a:r>
            <a:endParaRPr b="1">
              <a:solidFill>
                <a:srgbClr val="FFFFFF"/>
              </a:solidFill>
              <a:highlight>
                <a:srgbClr val="6AA84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Ansible Response Data</a:t>
            </a:r>
            <a:endParaRPr/>
          </a:p>
        </p:txBody>
      </p:sp>
      <p:sp>
        <p:nvSpPr>
          <p:cNvPr id="300" name="Google Shape;300;p45"/>
          <p:cNvSpPr txBox="1"/>
          <p:nvPr>
            <p:ph idx="1" type="body"/>
          </p:nvPr>
        </p:nvSpPr>
        <p:spPr>
          <a:xfrm>
            <a:off x="311700" y="1152475"/>
            <a:ext cx="8520600" cy="3893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highlight>
                  <a:srgbClr val="FFFF00"/>
                </a:highlight>
              </a:rPr>
              <a:t>Parsing And Filtering Ansible JSON Data </a:t>
            </a:r>
            <a:r>
              <a:rPr b="1" lang="en">
                <a:highlight>
                  <a:srgbClr val="FFFF00"/>
                </a:highlight>
              </a:rPr>
              <a:t>-</a:t>
            </a:r>
            <a:r>
              <a:rPr b="1" lang="en">
                <a:highlight>
                  <a:srgbClr val="FFFF00"/>
                </a:highlight>
              </a:rPr>
              <a:t>- Keys Level 2 and 3</a:t>
            </a:r>
            <a:endParaRPr b="1">
              <a:highlight>
                <a:srgbClr val="FFFF00"/>
              </a:highlight>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Code</a:t>
            </a:r>
            <a:endParaRPr b="1"/>
          </a:p>
          <a:p>
            <a:pPr indent="0" lvl="0" marL="0" rtl="0" algn="l">
              <a:lnSpc>
                <a:spcPct val="100000"/>
              </a:lnSpc>
              <a:spcBef>
                <a:spcPts val="0"/>
              </a:spcBef>
              <a:spcAft>
                <a:spcPts val="0"/>
              </a:spcAft>
              <a:buNone/>
            </a:pPr>
            <a:r>
              <a:rPr lang="en" sz="1400">
                <a:solidFill>
                  <a:srgbClr val="000000"/>
                </a:solidFill>
                <a:latin typeface="Courier New"/>
                <a:ea typeface="Courier New"/>
                <a:cs typeface="Courier New"/>
                <a:sym typeface="Courier New"/>
              </a:rPr>
              <a:t>print("Ansible Kernel: "  + ansible_dict["ansible_facts"]</a:t>
            </a:r>
            <a:r>
              <a:rPr b="1" lang="en" sz="1400">
                <a:solidFill>
                  <a:srgbClr val="000000"/>
                </a:solidFill>
                <a:highlight>
                  <a:srgbClr val="FFFF00"/>
                </a:highlight>
                <a:latin typeface="Courier New"/>
                <a:ea typeface="Courier New"/>
                <a:cs typeface="Courier New"/>
                <a:sym typeface="Courier New"/>
              </a:rPr>
              <a:t>["ansible_kernel"]</a:t>
            </a:r>
            <a:r>
              <a:rPr lang="en"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latin typeface="Courier New"/>
                <a:ea typeface="Courier New"/>
                <a:cs typeface="Courier New"/>
                <a:sym typeface="Courier New"/>
              </a:rPr>
              <a:t>print("Ansible Home: " + \ ansible_dict["ansible_facts"]["ansible_env"]</a:t>
            </a:r>
            <a:r>
              <a:rPr lang="en" sz="1400">
                <a:solidFill>
                  <a:srgbClr val="FFFFFF"/>
                </a:solidFill>
                <a:highlight>
                  <a:srgbClr val="6AA84F"/>
                </a:highlight>
                <a:latin typeface="Courier New"/>
                <a:ea typeface="Courier New"/>
                <a:cs typeface="Courier New"/>
                <a:sym typeface="Courier New"/>
              </a:rPr>
              <a:t>["</a:t>
            </a:r>
            <a:r>
              <a:rPr b="1" lang="en" sz="1400">
                <a:solidFill>
                  <a:srgbClr val="FFFFFF"/>
                </a:solidFill>
                <a:highlight>
                  <a:srgbClr val="6AA84F"/>
                </a:highlight>
                <a:latin typeface="Courier New"/>
                <a:ea typeface="Courier New"/>
                <a:cs typeface="Courier New"/>
                <a:sym typeface="Courier New"/>
              </a:rPr>
              <a:t>HOME</a:t>
            </a:r>
            <a:r>
              <a:rPr lang="en" sz="1400">
                <a:solidFill>
                  <a:srgbClr val="FFFFFF"/>
                </a:solidFill>
                <a:highlight>
                  <a:srgbClr val="6AA84F"/>
                </a:highlight>
                <a:latin typeface="Courier New"/>
                <a:ea typeface="Courier New"/>
                <a:cs typeface="Courier New"/>
                <a:sym typeface="Courier New"/>
              </a:rPr>
              <a:t>"]</a:t>
            </a:r>
            <a:r>
              <a:rPr lang="en"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latin typeface="Courier New"/>
                <a:ea typeface="Courier New"/>
                <a:cs typeface="Courier New"/>
                <a:sym typeface="Courier New"/>
              </a:rPr>
              <a:t>print("Ansible User: "  + \ ansible_dict["ansible_facts"]["ansible_env"]</a:t>
            </a:r>
            <a:r>
              <a:rPr lang="en" sz="1400">
                <a:solidFill>
                  <a:srgbClr val="FFFFFF"/>
                </a:solidFill>
                <a:highlight>
                  <a:srgbClr val="FF00FF"/>
                </a:highlight>
                <a:latin typeface="Courier New"/>
                <a:ea typeface="Courier New"/>
                <a:cs typeface="Courier New"/>
                <a:sym typeface="Courier New"/>
              </a:rPr>
              <a:t>["</a:t>
            </a:r>
            <a:r>
              <a:rPr b="1" lang="en" sz="1400">
                <a:solidFill>
                  <a:srgbClr val="FFFFFF"/>
                </a:solidFill>
                <a:highlight>
                  <a:srgbClr val="FF00FF"/>
                </a:highlight>
                <a:latin typeface="Courier New"/>
                <a:ea typeface="Courier New"/>
                <a:cs typeface="Courier New"/>
                <a:sym typeface="Courier New"/>
              </a:rPr>
              <a:t>USER</a:t>
            </a:r>
            <a:r>
              <a:rPr lang="en" sz="1400">
                <a:solidFill>
                  <a:srgbClr val="FFFFFF"/>
                </a:solidFill>
                <a:highlight>
                  <a:srgbClr val="FF00FF"/>
                </a:highlight>
                <a:latin typeface="Courier New"/>
                <a:ea typeface="Courier New"/>
                <a:cs typeface="Courier New"/>
                <a:sym typeface="Courier New"/>
              </a:rPr>
              <a:t>"]</a:t>
            </a:r>
            <a:r>
              <a:rPr lang="en"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dk1"/>
                </a:solidFill>
                <a:latin typeface="Courier New"/>
                <a:ea typeface="Courier New"/>
                <a:cs typeface="Courier New"/>
                <a:sym typeface="Courier New"/>
              </a:rPr>
              <a:t>print("IP Address: " + \ ansible_dict["ansible_facts"]</a:t>
            </a:r>
            <a:r>
              <a:rPr lang="en" sz="1400">
                <a:solidFill>
                  <a:schemeClr val="dk1"/>
                </a:solidFill>
                <a:highlight>
                  <a:srgbClr val="FF9900"/>
                </a:highlight>
                <a:latin typeface="Courier New"/>
                <a:ea typeface="Courier New"/>
                <a:cs typeface="Courier New"/>
                <a:sym typeface="Courier New"/>
              </a:rPr>
              <a:t>["</a:t>
            </a:r>
            <a:r>
              <a:rPr b="1" lang="en" sz="1400">
                <a:solidFill>
                  <a:srgbClr val="FFFFFF"/>
                </a:solidFill>
                <a:highlight>
                  <a:srgbClr val="FF9900"/>
                </a:highlight>
                <a:latin typeface="Courier New"/>
                <a:ea typeface="Courier New"/>
                <a:cs typeface="Courier New"/>
                <a:sym typeface="Courier New"/>
              </a:rPr>
              <a:t>ansible_default_ipv4</a:t>
            </a:r>
            <a:r>
              <a:rPr lang="en" sz="1400">
                <a:solidFill>
                  <a:schemeClr val="dk1"/>
                </a:solidFill>
                <a:highlight>
                  <a:srgbClr val="FF9900"/>
                </a:highlight>
                <a:latin typeface="Courier New"/>
                <a:ea typeface="Courier New"/>
                <a:cs typeface="Courier New"/>
                <a:sym typeface="Courier New"/>
              </a:rPr>
              <a:t>"]["</a:t>
            </a:r>
            <a:r>
              <a:rPr b="1" lang="en" sz="1400">
                <a:solidFill>
                  <a:srgbClr val="FFFFFF"/>
                </a:solidFill>
                <a:highlight>
                  <a:srgbClr val="FF9900"/>
                </a:highlight>
                <a:latin typeface="Courier New"/>
                <a:ea typeface="Courier New"/>
                <a:cs typeface="Courier New"/>
                <a:sym typeface="Courier New"/>
              </a:rPr>
              <a:t>address</a:t>
            </a:r>
            <a:r>
              <a:rPr lang="en" sz="1400">
                <a:solidFill>
                  <a:schemeClr val="dk1"/>
                </a:solidFill>
                <a:highlight>
                  <a:srgbClr val="FF9900"/>
                </a:highlight>
                <a:latin typeface="Courier New"/>
                <a:ea typeface="Courier New"/>
                <a:cs typeface="Courier New"/>
                <a:sym typeface="Courier New"/>
              </a:rPr>
              <a:t>"]</a:t>
            </a:r>
            <a:r>
              <a:rPr lang="en" sz="1400">
                <a:solidFill>
                  <a:schemeClr val="dk1"/>
                </a:solidFill>
                <a:latin typeface="Courier New"/>
                <a:ea typeface="Courier New"/>
                <a:cs typeface="Courier New"/>
                <a:sym typeface="Courier New"/>
              </a:rPr>
              <a:t>)</a:t>
            </a:r>
            <a:br>
              <a:rPr lang="en" sz="1400">
                <a:solidFill>
                  <a:schemeClr val="dk1"/>
                </a:solidFill>
                <a:latin typeface="Courier New"/>
                <a:ea typeface="Courier New"/>
                <a:cs typeface="Courier New"/>
                <a:sym typeface="Courier New"/>
              </a:rPr>
            </a:br>
            <a:endParaRPr b="1"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t>Output Level 2-3</a:t>
            </a:r>
            <a:endParaRPr b="1"/>
          </a:p>
          <a:p>
            <a:pPr indent="0" lvl="0" marL="0" rtl="0" algn="l">
              <a:lnSpc>
                <a:spcPct val="100000"/>
              </a:lnSpc>
              <a:spcBef>
                <a:spcPts val="0"/>
              </a:spcBef>
              <a:spcAft>
                <a:spcPts val="0"/>
              </a:spcAft>
              <a:buNone/>
            </a:pPr>
            <a:r>
              <a:rPr lang="en" sz="1400">
                <a:solidFill>
                  <a:srgbClr val="000000"/>
                </a:solidFill>
                <a:latin typeface="Courier New"/>
                <a:ea typeface="Courier New"/>
                <a:cs typeface="Courier New"/>
                <a:sym typeface="Courier New"/>
              </a:rPr>
              <a:t>Ansible Kernel: </a:t>
            </a:r>
            <a:r>
              <a:rPr b="1" lang="en" sz="1400">
                <a:solidFill>
                  <a:srgbClr val="000000"/>
                </a:solidFill>
                <a:highlight>
                  <a:srgbClr val="FFFF00"/>
                </a:highlight>
                <a:latin typeface="Courier New"/>
                <a:ea typeface="Courier New"/>
                <a:cs typeface="Courier New"/>
                <a:sym typeface="Courier New"/>
              </a:rPr>
              <a:t>5.4.0-37-generic</a:t>
            </a:r>
            <a:br>
              <a:rPr lang="en" sz="1400">
                <a:solidFill>
                  <a:srgbClr val="000000"/>
                </a:solidFill>
                <a:latin typeface="Courier New"/>
                <a:ea typeface="Courier New"/>
                <a:cs typeface="Courier New"/>
                <a:sym typeface="Courier New"/>
              </a:rPr>
            </a:br>
            <a:r>
              <a:rPr lang="en" sz="1400">
                <a:solidFill>
                  <a:srgbClr val="000000"/>
                </a:solidFill>
                <a:latin typeface="Courier New"/>
                <a:ea typeface="Courier New"/>
                <a:cs typeface="Courier New"/>
                <a:sym typeface="Courier New"/>
              </a:rPr>
              <a:t>Ansible Home: </a:t>
            </a:r>
            <a:r>
              <a:rPr b="1" lang="en" sz="1400">
                <a:solidFill>
                  <a:srgbClr val="FFFFFF"/>
                </a:solidFill>
                <a:highlight>
                  <a:srgbClr val="6AA84F"/>
                </a:highlight>
                <a:latin typeface="Courier New"/>
                <a:ea typeface="Courier New"/>
                <a:cs typeface="Courier New"/>
                <a:sym typeface="Courier New"/>
              </a:rPr>
              <a:t>/home/devasc</a:t>
            </a:r>
            <a:endParaRPr b="1" sz="1400">
              <a:solidFill>
                <a:srgbClr val="FFFFFF"/>
              </a:solidFill>
              <a:highlight>
                <a:srgbClr val="6AA84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latin typeface="Courier New"/>
                <a:ea typeface="Courier New"/>
                <a:cs typeface="Courier New"/>
                <a:sym typeface="Courier New"/>
              </a:rPr>
              <a:t>Ansible User: </a:t>
            </a:r>
            <a:r>
              <a:rPr b="1" lang="en" sz="1400">
                <a:solidFill>
                  <a:srgbClr val="FFFFFF"/>
                </a:solidFill>
                <a:highlight>
                  <a:srgbClr val="FF00FF"/>
                </a:highlight>
                <a:latin typeface="Courier New"/>
                <a:ea typeface="Courier New"/>
                <a:cs typeface="Courier New"/>
                <a:sym typeface="Courier New"/>
              </a:rPr>
              <a:t>devasc</a:t>
            </a:r>
            <a:endParaRPr b="1" sz="1400">
              <a:solidFill>
                <a:srgbClr val="FFFFFF"/>
              </a:solidFill>
              <a:highlight>
                <a:srgbClr val="FF00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latin typeface="Courier New"/>
                <a:ea typeface="Courier New"/>
                <a:cs typeface="Courier New"/>
                <a:sym typeface="Courier New"/>
              </a:rPr>
              <a:t>IP Address: </a:t>
            </a:r>
            <a:r>
              <a:rPr b="1" lang="en" sz="1400">
                <a:solidFill>
                  <a:srgbClr val="FFFFFF"/>
                </a:solidFill>
                <a:highlight>
                  <a:srgbClr val="FF9900"/>
                </a:highlight>
                <a:latin typeface="Courier New"/>
                <a:ea typeface="Courier New"/>
                <a:cs typeface="Courier New"/>
                <a:sym typeface="Courier New"/>
              </a:rPr>
              <a:t>10.0.2.15</a:t>
            </a:r>
            <a:endParaRPr b="1" sz="1400">
              <a:solidFill>
                <a:srgbClr val="FFFFFF"/>
              </a:solidFill>
              <a:highlight>
                <a:srgbClr val="FF9900"/>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solidFill>
                <a:srgbClr val="FFFFFF"/>
              </a:solidFill>
              <a:highlight>
                <a:srgbClr val="FF9900"/>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3">
                  <a:extLst>
                    <a:ext uri="{A12FA001-AC4F-418D-AE19-62706E023703}">
                      <ahyp:hlinkClr val="tx"/>
                    </a:ext>
                  </a:extLst>
                </a:hlinkClick>
              </a:rPr>
              <a:t>Docker Response Data</a:t>
            </a:r>
            <a:r>
              <a:rPr lang="en"/>
              <a:t> -- docker image (partial)</a:t>
            </a:r>
            <a:endParaRPr/>
          </a:p>
          <a:p>
            <a:pPr indent="0" lvl="0" marL="0" rtl="0" algn="l">
              <a:spcBef>
                <a:spcPts val="0"/>
              </a:spcBef>
              <a:spcAft>
                <a:spcPts val="0"/>
              </a:spcAft>
              <a:buNone/>
            </a:pPr>
            <a:r>
              <a:t/>
            </a:r>
            <a:endParaRPr/>
          </a:p>
        </p:txBody>
      </p:sp>
      <p:sp>
        <p:nvSpPr>
          <p:cNvPr id="306" name="Google Shape;306;p46"/>
          <p:cNvSpPr txBox="1"/>
          <p:nvPr/>
        </p:nvSpPr>
        <p:spPr>
          <a:xfrm>
            <a:off x="412975" y="1088775"/>
            <a:ext cx="8451300" cy="37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rgbClr val="666666"/>
                </a:solidFill>
                <a:highlight>
                  <a:srgbClr val="FFFF00"/>
                </a:highlight>
              </a:rPr>
              <a:t>$ docker image inspect ubuntu</a:t>
            </a:r>
            <a:br>
              <a:rPr b="1" lang="en" sz="1800">
                <a:solidFill>
                  <a:srgbClr val="5B0F00"/>
                </a:solidFill>
                <a:latin typeface="Courier New"/>
                <a:ea typeface="Courier New"/>
                <a:cs typeface="Courier New"/>
                <a:sym typeface="Courier New"/>
              </a:rPr>
            </a:br>
            <a:endParaRPr b="1" sz="1200">
              <a:solidFill>
                <a:srgbClr val="5B0F00"/>
              </a:solidFill>
              <a:latin typeface="Courier New"/>
              <a:ea typeface="Courier New"/>
              <a:cs typeface="Courier New"/>
              <a:sym typeface="Courier New"/>
            </a:endParaRPr>
          </a:p>
          <a:p>
            <a:pPr indent="0" lvl="0" marL="0" rtl="0" algn="l">
              <a:lnSpc>
                <a:spcPct val="115000"/>
              </a:lnSpc>
              <a:spcBef>
                <a:spcPts val="0"/>
              </a:spcBef>
              <a:spcAft>
                <a:spcPts val="1600"/>
              </a:spcAft>
              <a:buClr>
                <a:schemeClr val="dk1"/>
              </a:buClr>
              <a:buSzPts val="1100"/>
              <a:buFont typeface="Arial"/>
              <a:buNone/>
            </a:pPr>
            <a:r>
              <a:rPr b="1" lang="en" sz="1000">
                <a:solidFill>
                  <a:schemeClr val="dk1"/>
                </a:solidFill>
              </a:rPr>
              <a:t>Output (with some response data highlighted)</a:t>
            </a:r>
            <a:br>
              <a:rPr b="1" lang="en" sz="1800">
                <a:solidFill>
                  <a:srgbClr val="5B0F00"/>
                </a:solidFill>
                <a:latin typeface="Courier New"/>
                <a:ea typeface="Courier New"/>
                <a:cs typeface="Courier New"/>
                <a:sym typeface="Courier New"/>
              </a:rPr>
            </a:br>
            <a:r>
              <a:rPr lang="en" sz="800">
                <a:solidFill>
                  <a:schemeClr val="dk1"/>
                </a:solidFill>
                <a:highlight>
                  <a:srgbClr val="FFFFFF"/>
                </a:highlight>
                <a:latin typeface="Courier New"/>
                <a:ea typeface="Courier New"/>
                <a:cs typeface="Courier New"/>
                <a:sym typeface="Courier New"/>
              </a:rPr>
              <a:t>[{"</a:t>
            </a:r>
            <a:r>
              <a:rPr lang="en" sz="800">
                <a:solidFill>
                  <a:schemeClr val="dk1"/>
                </a:solidFill>
                <a:highlight>
                  <a:srgbClr val="FFFF00"/>
                </a:highlight>
                <a:latin typeface="Courier New"/>
                <a:ea typeface="Courier New"/>
                <a:cs typeface="Courier New"/>
                <a:sym typeface="Courier New"/>
              </a:rPr>
              <a:t>Id</a:t>
            </a:r>
            <a:r>
              <a:rPr lang="en" sz="800">
                <a:solidFill>
                  <a:schemeClr val="dk1"/>
                </a:solidFill>
                <a:highlight>
                  <a:srgbClr val="FFFFFF"/>
                </a:highlight>
                <a:latin typeface="Courier New"/>
                <a:ea typeface="Courier New"/>
                <a:cs typeface="Courier New"/>
                <a:sym typeface="Courier New"/>
              </a:rPr>
              <a:t>": "sha256:9140108b62dc87d9b278bb0d4fd6a3e44c2959646eb966b86531306faa81b09b", "RepoTags": ["ubuntu:latest"], "RepoDigests": ["ubuntu@sha256:bc2f7250f69267c9c6b66d7b6a81a54d3878bb85f1ebb5f951c896d13e6ba537"], "Parent": "", "Comment": "", "</a:t>
            </a:r>
            <a:r>
              <a:rPr lang="en" sz="800">
                <a:solidFill>
                  <a:schemeClr val="dk1"/>
                </a:solidFill>
                <a:highlight>
                  <a:srgbClr val="FFFF00"/>
                </a:highlight>
                <a:latin typeface="Courier New"/>
                <a:ea typeface="Courier New"/>
                <a:cs typeface="Courier New"/>
                <a:sym typeface="Courier New"/>
              </a:rPr>
              <a:t>Created</a:t>
            </a:r>
            <a:r>
              <a:rPr lang="en" sz="800">
                <a:solidFill>
                  <a:schemeClr val="dk1"/>
                </a:solidFill>
                <a:highlight>
                  <a:srgbClr val="FFFFFF"/>
                </a:highlight>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2020-09-25T22:34:30.295807036Z</a:t>
            </a:r>
            <a:r>
              <a:rPr lang="en" sz="800">
                <a:solidFill>
                  <a:schemeClr val="dk1"/>
                </a:solidFill>
                <a:highlight>
                  <a:srgbClr val="FFFFFF"/>
                </a:highlight>
                <a:latin typeface="Courier New"/>
                <a:ea typeface="Courier New"/>
                <a:cs typeface="Courier New"/>
                <a:sym typeface="Courier New"/>
              </a:rPr>
              <a:t>", "Container": "1046a5d685aef5c37d1829040ca8083b94e4c069ca4963f4b16a6ade2e077b06", "ContainerConfig": {"</a:t>
            </a:r>
            <a:r>
              <a:rPr lang="en" sz="800">
                <a:solidFill>
                  <a:schemeClr val="dk1"/>
                </a:solidFill>
                <a:highlight>
                  <a:srgbClr val="FFFF00"/>
                </a:highlight>
                <a:latin typeface="Courier New"/>
                <a:ea typeface="Courier New"/>
                <a:cs typeface="Courier New"/>
                <a:sym typeface="Courier New"/>
              </a:rPr>
              <a:t>Hostname</a:t>
            </a:r>
            <a:r>
              <a:rPr lang="en" sz="800">
                <a:solidFill>
                  <a:schemeClr val="dk1"/>
                </a:solidFill>
                <a:highlight>
                  <a:srgbClr val="FFFFFF"/>
                </a:highlight>
                <a:latin typeface="Courier New"/>
                <a:ea typeface="Courier New"/>
                <a:cs typeface="Courier New"/>
                <a:sym typeface="Courier New"/>
              </a:rPr>
              <a:t>": "1046a5d685ae", "Domainname": "", "User": "", "AttachStdin": false, "AttachStdout": false, "AttachStderr": false, "Tty": false, "OpenStdin": false, "StdinOnce": false, "Env": ["PATH=/usr/local/sbin:/usr/local/bin:/usr/sbin:/usr/bin:/sbin:/bin"], "</a:t>
            </a:r>
            <a:r>
              <a:rPr lang="en" sz="800">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FFFFFF"/>
                </a:highlight>
                <a:latin typeface="Courier New"/>
                <a:ea typeface="Courier New"/>
                <a:cs typeface="Courier New"/>
                <a:sym typeface="Courier New"/>
              </a:rPr>
              <a:t>": ["/bin/sh", "-c", "#(nop) ", "</a:t>
            </a:r>
            <a:r>
              <a:rPr lang="en" sz="800">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FFFFFF"/>
                </a:highlight>
                <a:latin typeface="Courier New"/>
                <a:ea typeface="Courier New"/>
                <a:cs typeface="Courier New"/>
                <a:sym typeface="Courier New"/>
              </a:rPr>
              <a:t> [\"/bin/bash\"]"], "ArgsEscaped": true, "Image": "sha256:4ff2090064e7e38688bce713d50f3202d227b3c89fecea1434271c912ccd47e0", "Volumes": null, "WorkingDir": "", "Entrypoint": null, "OnBuild": null, "Labels": {}}, "</a:t>
            </a:r>
            <a:r>
              <a:rPr lang="en" sz="800">
                <a:solidFill>
                  <a:schemeClr val="dk1"/>
                </a:solidFill>
                <a:highlight>
                  <a:srgbClr val="FFFF00"/>
                </a:highlight>
                <a:latin typeface="Courier New"/>
                <a:ea typeface="Courier New"/>
                <a:cs typeface="Courier New"/>
                <a:sym typeface="Courier New"/>
              </a:rPr>
              <a:t>DockerVersion</a:t>
            </a:r>
            <a:r>
              <a:rPr lang="en" sz="800">
                <a:solidFill>
                  <a:schemeClr val="dk1"/>
                </a:solidFill>
                <a:highlight>
                  <a:srgbClr val="FFFFFF"/>
                </a:highlight>
                <a:latin typeface="Courier New"/>
                <a:ea typeface="Courier New"/>
                <a:cs typeface="Courier New"/>
                <a:sym typeface="Courier New"/>
              </a:rPr>
              <a:t>": "18.09.7", "Author": "", "Config": {"Hostname": "", "Domainname": "", "User": "", "AttachStdin": false, "AttachStdout": false, "AttachStderr": false, "Tty": false, "OpenStdin": false, "StdinOnce": false, "Env": ["PATH=/usr/local/sbin:/usr/local/bin:/usr/sbin:/usr/bin:/sbin:/bin"], "Cmd": ["/bin/bash"], "ArgsEscaped": true, "Image": "sha256:4ff2090064e7e38688bce713d50f3202d227b3c89fecea1434271c912ccd47e0", "Volumes": null, "WorkingDir": "", "Entrypoint": null, "OnBuild": null, "Labels": null}, "</a:t>
            </a:r>
            <a:r>
              <a:rPr lang="en" sz="800">
                <a:solidFill>
                  <a:schemeClr val="dk1"/>
                </a:solidFill>
                <a:highlight>
                  <a:srgbClr val="FFFF00"/>
                </a:highlight>
                <a:latin typeface="Courier New"/>
                <a:ea typeface="Courier New"/>
                <a:cs typeface="Courier New"/>
                <a:sym typeface="Courier New"/>
              </a:rPr>
              <a:t>Architecture</a:t>
            </a:r>
            <a:r>
              <a:rPr lang="en" sz="800">
                <a:solidFill>
                  <a:schemeClr val="dk1"/>
                </a:solidFill>
                <a:highlight>
                  <a:srgbClr val="FFFFFF"/>
                </a:highlight>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amd64</a:t>
            </a:r>
            <a:r>
              <a:rPr lang="en" sz="800">
                <a:solidFill>
                  <a:schemeClr val="dk1"/>
                </a:solidFill>
                <a:highlight>
                  <a:srgbClr val="FFFFFF"/>
                </a:highlight>
                <a:latin typeface="Courier New"/>
                <a:ea typeface="Courier New"/>
                <a:cs typeface="Courier New"/>
                <a:sym typeface="Courier New"/>
              </a:rPr>
              <a:t>", "</a:t>
            </a:r>
            <a:r>
              <a:rPr lang="en" sz="800">
                <a:solidFill>
                  <a:schemeClr val="dk1"/>
                </a:solidFill>
                <a:highlight>
                  <a:srgbClr val="FFFF00"/>
                </a:highlight>
                <a:latin typeface="Courier New"/>
                <a:ea typeface="Courier New"/>
                <a:cs typeface="Courier New"/>
                <a:sym typeface="Courier New"/>
              </a:rPr>
              <a:t>Os</a:t>
            </a:r>
            <a:r>
              <a:rPr lang="en" sz="800">
                <a:solidFill>
                  <a:schemeClr val="dk1"/>
                </a:solidFill>
                <a:highlight>
                  <a:srgbClr val="FFFFFF"/>
                </a:highlight>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linux</a:t>
            </a:r>
            <a:r>
              <a:rPr lang="en" sz="800">
                <a:solidFill>
                  <a:schemeClr val="dk1"/>
                </a:solidFill>
                <a:highlight>
                  <a:srgbClr val="FFFFFF"/>
                </a:highlight>
                <a:latin typeface="Courier New"/>
                <a:ea typeface="Courier New"/>
                <a:cs typeface="Courier New"/>
                <a:sym typeface="Courier New"/>
              </a:rPr>
              <a:t>", "Size": 72875723, "VirtualSize": 72875723, "GraphDriver": {"Data": {"LowerDir": "/var/lib/docker/overlay2/5d66f43ef0d92430a195045c4715ff3d49ee88ccb0bb7f6e69ccc5d60fde0ece/diff:/var/lib/docker/overlay2/0b75d53292ccb20230879e49c7fe6eea157addb083d414ba3d0485959cd35086/diff", "MergedDir": "/var/lib/docker/overlay2/c3bab8487f590bfd66e53db0b1902ab5a8b8fbfa1f02cfc3b4f0f9fa25158f2d/merged", "UpperDir": "/var/lib/docker/overlay2/c3bab8487f590bfd66e53db0b1902ab5a8b8fbfa1f02cfc3b4f0f9fa25158f2d/diff", "WorkDir": "/var/lib/docker/overlay2/c3bab8487f590bfd66e53db0b1902ab5a8b8fbfa1f02cfc3b4f0f9fa25158f2d/work"}, "Name": "overlay2"}, "RootFS": {"Type": "layers", "</a:t>
            </a:r>
            <a:r>
              <a:rPr lang="en" sz="800">
                <a:solidFill>
                  <a:schemeClr val="dk1"/>
                </a:solidFill>
                <a:highlight>
                  <a:srgbClr val="FFFF00"/>
                </a:highlight>
                <a:latin typeface="Courier New"/>
                <a:ea typeface="Courier New"/>
                <a:cs typeface="Courier New"/>
                <a:sym typeface="Courier New"/>
              </a:rPr>
              <a:t>Layers</a:t>
            </a:r>
            <a:r>
              <a:rPr lang="en" sz="800">
                <a:solidFill>
                  <a:schemeClr val="dk1"/>
                </a:solidFill>
                <a:highlight>
                  <a:srgbClr val="FFFFFF"/>
                </a:highlight>
                <a:latin typeface="Courier New"/>
                <a:ea typeface="Courier New"/>
                <a:cs typeface="Courier New"/>
                <a:sym typeface="Courier New"/>
              </a:rPr>
              <a:t>": ["sha256:d42a4fdf4b2ae8662ff2ca1b695eae571c652a62973c1beb81a296a4f4263d92", "sha256:90ac32a0d9ab11e7745283f3051e990054616d631812ac63e324c1a36d2677f5", "sha256:782f5f011ddaf2a0bfd38cc2ccabd634095d6e35c8034302d788423f486bb177"]}, "</a:t>
            </a:r>
            <a:r>
              <a:rPr lang="en" sz="800">
                <a:solidFill>
                  <a:schemeClr val="dk1"/>
                </a:solidFill>
                <a:highlight>
                  <a:srgbClr val="FFFF00"/>
                </a:highlight>
                <a:latin typeface="Courier New"/>
                <a:ea typeface="Courier New"/>
                <a:cs typeface="Courier New"/>
                <a:sym typeface="Courier New"/>
              </a:rPr>
              <a:t>Metadata</a:t>
            </a:r>
            <a:r>
              <a:rPr lang="en" sz="800">
                <a:solidFill>
                  <a:schemeClr val="dk1"/>
                </a:solidFill>
                <a:highlight>
                  <a:srgbClr val="FFFFFF"/>
                </a:highlight>
                <a:latin typeface="Courier New"/>
                <a:ea typeface="Courier New"/>
                <a:cs typeface="Courier New"/>
                <a:sym typeface="Courier New"/>
              </a:rPr>
              <a:t>": {"LastTagTime": "0001-01-01T00:00:00Z"}}]</a:t>
            </a:r>
            <a:endParaRPr b="1" sz="800">
              <a:solidFill>
                <a:srgbClr val="5B0F00"/>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Docker </a:t>
            </a:r>
            <a:r>
              <a:rPr lang="en"/>
              <a:t>Response Data</a:t>
            </a:r>
            <a:endParaRPr/>
          </a:p>
        </p:txBody>
      </p:sp>
      <p:sp>
        <p:nvSpPr>
          <p:cNvPr id="312" name="Google Shape;312;p47"/>
          <p:cNvSpPr txBox="1"/>
          <p:nvPr>
            <p:ph idx="1" type="body"/>
          </p:nvPr>
        </p:nvSpPr>
        <p:spPr>
          <a:xfrm>
            <a:off x="311700" y="1152475"/>
            <a:ext cx="8520600" cy="3815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666666"/>
                </a:solidFill>
              </a:rPr>
              <a:t>Code Example</a:t>
            </a:r>
            <a:endParaRPr b="1">
              <a:solidFill>
                <a:srgbClr val="666666"/>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import </a:t>
            </a:r>
            <a:r>
              <a:rPr b="1" lang="en" sz="1000">
                <a:solidFill>
                  <a:schemeClr val="dk1"/>
                </a:solidFill>
                <a:latin typeface="Courier New"/>
                <a:ea typeface="Courier New"/>
                <a:cs typeface="Courier New"/>
                <a:sym typeface="Courier New"/>
              </a:rPr>
              <a:t>json</a:t>
            </a:r>
            <a:endParaRPr b="1"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600">
                <a:solidFill>
                  <a:schemeClr val="dk1"/>
                </a:solidFill>
                <a:latin typeface="Courier New"/>
                <a:ea typeface="Courier New"/>
                <a:cs typeface="Courier New"/>
                <a:sym typeface="Courier New"/>
              </a:rPr>
              <a:t> </a:t>
            </a:r>
            <a:endParaRPr b="1"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dk1"/>
                </a:solidFill>
                <a:latin typeface="Courier New"/>
                <a:ea typeface="Courier New"/>
                <a:cs typeface="Courier New"/>
                <a:sym typeface="Courier New"/>
              </a:rPr>
              <a:t>### </a:t>
            </a:r>
            <a:r>
              <a:rPr lang="en" sz="1400">
                <a:solidFill>
                  <a:schemeClr val="dk1"/>
                </a:solidFill>
                <a:highlight>
                  <a:srgbClr val="FFF2CC"/>
                </a:highlight>
                <a:latin typeface="Courier New"/>
                <a:ea typeface="Courier New"/>
                <a:cs typeface="Courier New"/>
                <a:sym typeface="Courier New"/>
              </a:rPr>
              <a:t>Converting json string to dict </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dk1"/>
                </a:solidFill>
                <a:latin typeface="Courier New"/>
                <a:ea typeface="Courier New"/>
                <a:cs typeface="Courier New"/>
                <a:sym typeface="Courier New"/>
              </a:rPr>
              <a:t>docker_dict = </a:t>
            </a:r>
            <a:r>
              <a:rPr lang="en" sz="1400">
                <a:solidFill>
                  <a:schemeClr val="dk1"/>
                </a:solidFill>
                <a:highlight>
                  <a:srgbClr val="FFFF00"/>
                </a:highlight>
                <a:latin typeface="Courier New"/>
                <a:ea typeface="Courier New"/>
                <a:cs typeface="Courier New"/>
                <a:sym typeface="Courier New"/>
              </a:rPr>
              <a:t>json.</a:t>
            </a:r>
            <a:r>
              <a:rPr b="1" lang="en" sz="1400">
                <a:solidFill>
                  <a:schemeClr val="dk1"/>
                </a:solidFill>
                <a:highlight>
                  <a:srgbClr val="FFFF00"/>
                </a:highlight>
                <a:latin typeface="Courier New"/>
                <a:ea typeface="Courier New"/>
                <a:cs typeface="Courier New"/>
                <a:sym typeface="Courier New"/>
              </a:rPr>
              <a:t>loads</a:t>
            </a:r>
            <a:r>
              <a:rPr lang="en" sz="1400">
                <a:solidFill>
                  <a:schemeClr val="dk1"/>
                </a:solidFill>
                <a:latin typeface="Courier New"/>
                <a:ea typeface="Courier New"/>
                <a:cs typeface="Courier New"/>
                <a:sym typeface="Courier New"/>
              </a:rPr>
              <a:t>(docker_json_file)</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600">
                <a:solidFill>
                  <a:schemeClr val="dk1"/>
                </a:solidFill>
                <a:latin typeface="Courier New"/>
                <a:ea typeface="Courier New"/>
                <a:cs typeface="Courier New"/>
                <a:sym typeface="Courier New"/>
              </a:rPr>
              <a:t> </a:t>
            </a:r>
            <a:endParaRPr b="1"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latin typeface="Courier New"/>
                <a:ea typeface="Courier New"/>
                <a:cs typeface="Courier New"/>
                <a:sym typeface="Courier New"/>
              </a:rPr>
              <a:t>### </a:t>
            </a:r>
            <a:r>
              <a:rPr lang="en" sz="1400">
                <a:solidFill>
                  <a:schemeClr val="dk1"/>
                </a:solidFill>
                <a:highlight>
                  <a:srgbClr val="FFF2CC"/>
                </a:highlight>
                <a:latin typeface="Courier New"/>
                <a:ea typeface="Courier New"/>
                <a:cs typeface="Courier New"/>
                <a:sym typeface="Courier New"/>
              </a:rPr>
              <a:t>Filtering Response Data from dict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latin typeface="Courier New"/>
                <a:ea typeface="Courier New"/>
                <a:cs typeface="Courier New"/>
                <a:sym typeface="Courier New"/>
              </a:rPr>
              <a:t>print(docker_dict</a:t>
            </a:r>
            <a:r>
              <a:rPr lang="en" sz="1400">
                <a:solidFill>
                  <a:srgbClr val="FFFFFF"/>
                </a:solidFill>
                <a:highlight>
                  <a:srgbClr val="FF9900"/>
                </a:highlight>
                <a:latin typeface="Courier New"/>
                <a:ea typeface="Courier New"/>
                <a:cs typeface="Courier New"/>
                <a:sym typeface="Courier New"/>
              </a:rPr>
              <a:t>[0]</a:t>
            </a:r>
            <a:r>
              <a:rPr b="1" lang="en" sz="1400">
                <a:solidFill>
                  <a:schemeClr val="dk1"/>
                </a:solidFill>
                <a:highlight>
                  <a:srgbClr val="FFFF00"/>
                </a:highlight>
                <a:latin typeface="Courier New"/>
                <a:ea typeface="Courier New"/>
                <a:cs typeface="Courier New"/>
                <a:sym typeface="Courier New"/>
              </a:rPr>
              <a:t>["Created"]</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latin typeface="Courier New"/>
                <a:ea typeface="Courier New"/>
                <a:cs typeface="Courier New"/>
                <a:sym typeface="Courier New"/>
              </a:rPr>
              <a:t>print(docker_dict</a:t>
            </a:r>
            <a:r>
              <a:rPr lang="en" sz="1400">
                <a:solidFill>
                  <a:srgbClr val="FFFFFF"/>
                </a:solidFill>
                <a:highlight>
                  <a:srgbClr val="6AA84F"/>
                </a:highlight>
                <a:latin typeface="Courier New"/>
                <a:ea typeface="Courier New"/>
                <a:cs typeface="Courier New"/>
                <a:sym typeface="Courier New"/>
              </a:rPr>
              <a:t>[0]</a:t>
            </a:r>
            <a:r>
              <a:rPr b="1" lang="en" sz="1400">
                <a:solidFill>
                  <a:schemeClr val="dk1"/>
                </a:solidFill>
                <a:highlight>
                  <a:srgbClr val="FFFF00"/>
                </a:highlight>
                <a:latin typeface="Courier New"/>
                <a:ea typeface="Courier New"/>
                <a:cs typeface="Courier New"/>
                <a:sym typeface="Courier New"/>
              </a:rPr>
              <a:t>["</a:t>
            </a:r>
            <a:r>
              <a:rPr b="1" lang="en" sz="1400">
                <a:solidFill>
                  <a:schemeClr val="dk1"/>
                </a:solidFill>
                <a:highlight>
                  <a:srgbClr val="FFFF00"/>
                </a:highlight>
                <a:latin typeface="Courier New"/>
                <a:ea typeface="Courier New"/>
                <a:cs typeface="Courier New"/>
                <a:sym typeface="Courier New"/>
              </a:rPr>
              <a:t>Architecture"]</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dk1"/>
                </a:solidFill>
                <a:latin typeface="Courier New"/>
                <a:ea typeface="Courier New"/>
                <a:cs typeface="Courier New"/>
                <a:sym typeface="Courier New"/>
              </a:rPr>
              <a:t>print(docker_dict</a:t>
            </a:r>
            <a:r>
              <a:rPr lang="en" sz="1400">
                <a:solidFill>
                  <a:schemeClr val="lt1"/>
                </a:solidFill>
                <a:highlight>
                  <a:srgbClr val="FF9900"/>
                </a:highlight>
                <a:latin typeface="Courier New"/>
                <a:ea typeface="Courier New"/>
                <a:cs typeface="Courier New"/>
                <a:sym typeface="Courier New"/>
              </a:rPr>
              <a:t>[0]</a:t>
            </a:r>
            <a:r>
              <a:rPr b="1" lang="en" sz="1400">
                <a:solidFill>
                  <a:schemeClr val="dk1"/>
                </a:solidFill>
                <a:highlight>
                  <a:srgbClr val="FFFF00"/>
                </a:highlight>
                <a:latin typeface="Courier New"/>
                <a:ea typeface="Courier New"/>
                <a:cs typeface="Courier New"/>
                <a:sym typeface="Courier New"/>
              </a:rPr>
              <a:t>["Os"]</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rgbClr val="666666"/>
                </a:solidFill>
              </a:rPr>
              <a:t>Output</a:t>
            </a:r>
            <a:endParaRPr b="1">
              <a:solidFill>
                <a:srgbClr val="666666"/>
              </a:solidFill>
            </a:endParaRPr>
          </a:p>
          <a:p>
            <a:pPr indent="0" lvl="0" marL="0" rtl="0" algn="l">
              <a:lnSpc>
                <a:spcPct val="100000"/>
              </a:lnSpc>
              <a:spcBef>
                <a:spcPts val="0"/>
              </a:spcBef>
              <a:spcAft>
                <a:spcPts val="0"/>
              </a:spcAft>
              <a:buClr>
                <a:schemeClr val="dk1"/>
              </a:buClr>
              <a:buSzPts val="1100"/>
              <a:buFont typeface="Arial"/>
              <a:buNone/>
            </a:pPr>
            <a:r>
              <a:rPr b="1" lang="en" sz="1000">
                <a:latin typeface="Courier New"/>
                <a:ea typeface="Courier New"/>
                <a:cs typeface="Courier New"/>
                <a:sym typeface="Courier New"/>
              </a:rPr>
              <a:t>### Created</a:t>
            </a:r>
            <a:endParaRPr b="1"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solidFill>
                  <a:schemeClr val="dk1"/>
                </a:solidFill>
                <a:highlight>
                  <a:srgbClr val="FFFF00"/>
                </a:highlight>
                <a:latin typeface="Courier New"/>
                <a:ea typeface="Courier New"/>
                <a:cs typeface="Courier New"/>
                <a:sym typeface="Courier New"/>
              </a:rPr>
              <a:t>2020-09-25T22:34:30.295807036Z   </a:t>
            </a:r>
            <a:endParaRPr b="1" sz="14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000">
                <a:latin typeface="Courier New"/>
                <a:ea typeface="Courier New"/>
                <a:cs typeface="Courier New"/>
                <a:sym typeface="Courier New"/>
              </a:rPr>
              <a:t>### Architecture</a:t>
            </a:r>
            <a:endParaRPr b="1"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solidFill>
                  <a:schemeClr val="dk1"/>
                </a:solidFill>
                <a:highlight>
                  <a:srgbClr val="FFFF00"/>
                </a:highlight>
                <a:latin typeface="Courier New"/>
                <a:ea typeface="Courier New"/>
                <a:cs typeface="Courier New"/>
                <a:sym typeface="Courier New"/>
              </a:rPr>
              <a:t>Amd64</a:t>
            </a:r>
            <a:endParaRPr b="1" sz="14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000">
                <a:latin typeface="Courier New"/>
                <a:ea typeface="Courier New"/>
                <a:cs typeface="Courier New"/>
                <a:sym typeface="Courier New"/>
              </a:rPr>
              <a:t>### OS</a:t>
            </a:r>
            <a:endParaRPr b="1"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solidFill>
                  <a:schemeClr val="dk1"/>
                </a:solidFill>
                <a:highlight>
                  <a:srgbClr val="FFFF00"/>
                </a:highlight>
                <a:latin typeface="Courier New"/>
                <a:ea typeface="Courier New"/>
                <a:cs typeface="Courier New"/>
                <a:sym typeface="Courier New"/>
              </a:rPr>
              <a:t>linux</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u="sng">
                <a:solidFill>
                  <a:schemeClr val="accent5"/>
                </a:solidFill>
                <a:hlinkClick r:id="rId3">
                  <a:extLst>
                    <a:ext uri="{A12FA001-AC4F-418D-AE19-62706E023703}">
                      <ahyp:hlinkClr val="tx"/>
                    </a:ext>
                  </a:extLst>
                </a:hlinkClick>
              </a:rPr>
              <a:t>Docker Response Data</a:t>
            </a:r>
            <a:r>
              <a:rPr lang="en"/>
              <a:t> -- docker network (partial)</a:t>
            </a:r>
            <a:endParaRPr/>
          </a:p>
          <a:p>
            <a:pPr indent="0" lvl="0" marL="0" rtl="0" algn="l">
              <a:spcBef>
                <a:spcPts val="0"/>
              </a:spcBef>
              <a:spcAft>
                <a:spcPts val="0"/>
              </a:spcAft>
              <a:buNone/>
            </a:pPr>
            <a:r>
              <a:t/>
            </a:r>
            <a:endParaRPr/>
          </a:p>
        </p:txBody>
      </p:sp>
      <p:sp>
        <p:nvSpPr>
          <p:cNvPr id="318" name="Google Shape;318;p48"/>
          <p:cNvSpPr txBox="1"/>
          <p:nvPr/>
        </p:nvSpPr>
        <p:spPr>
          <a:xfrm>
            <a:off x="375450" y="1088775"/>
            <a:ext cx="391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5B0F00"/>
                </a:solidFill>
                <a:latin typeface="Courier New"/>
                <a:ea typeface="Courier New"/>
                <a:cs typeface="Courier New"/>
                <a:sym typeface="Courier New"/>
              </a:rPr>
              <a:t>$ docker network inspect \ bridge</a:t>
            </a:r>
            <a:endParaRPr b="1" sz="2100">
              <a:solidFill>
                <a:srgbClr val="5B0F00"/>
              </a:solidFill>
              <a:latin typeface="Courier New"/>
              <a:ea typeface="Courier New"/>
              <a:cs typeface="Courier New"/>
              <a:sym typeface="Courier New"/>
            </a:endParaRPr>
          </a:p>
        </p:txBody>
      </p:sp>
      <p:pic>
        <p:nvPicPr>
          <p:cNvPr id="319" name="Google Shape;319;p48"/>
          <p:cNvPicPr preferRelativeResize="0"/>
          <p:nvPr/>
        </p:nvPicPr>
        <p:blipFill>
          <a:blip r:embed="rId4">
            <a:alphaModFix/>
          </a:blip>
          <a:stretch>
            <a:fillRect/>
          </a:stretch>
        </p:blipFill>
        <p:spPr>
          <a:xfrm>
            <a:off x="4385100" y="1088775"/>
            <a:ext cx="4644875" cy="38980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Python Script</a:t>
            </a:r>
            <a:r>
              <a:rPr lang="en"/>
              <a:t> - </a:t>
            </a:r>
            <a:r>
              <a:rPr lang="en"/>
              <a:t>Filtering Response Data from Docker</a:t>
            </a:r>
            <a:endParaRPr/>
          </a:p>
        </p:txBody>
      </p:sp>
      <p:sp>
        <p:nvSpPr>
          <p:cNvPr id="325" name="Google Shape;325;p4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666666"/>
                </a:solidFill>
              </a:rPr>
              <a:t>Code Example</a:t>
            </a:r>
            <a:endParaRPr b="1">
              <a:solidFill>
                <a:srgbClr val="666666"/>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import </a:t>
            </a:r>
            <a:r>
              <a:rPr b="1" lang="en" sz="1000">
                <a:solidFill>
                  <a:schemeClr val="dk1"/>
                </a:solidFill>
                <a:latin typeface="Courier New"/>
                <a:ea typeface="Courier New"/>
                <a:cs typeface="Courier New"/>
                <a:sym typeface="Courier New"/>
              </a:rPr>
              <a:t>json</a:t>
            </a:r>
            <a:endParaRPr sz="10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000">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latin typeface="Courier New"/>
                <a:ea typeface="Courier New"/>
                <a:cs typeface="Courier New"/>
                <a:sym typeface="Courier New"/>
              </a:rPr>
              <a:t>### </a:t>
            </a:r>
            <a:r>
              <a:rPr lang="en" sz="1400">
                <a:highlight>
                  <a:srgbClr val="FFF2CC"/>
                </a:highlight>
                <a:latin typeface="Courier New"/>
                <a:ea typeface="Courier New"/>
                <a:cs typeface="Courier New"/>
                <a:sym typeface="Courier New"/>
              </a:rPr>
              <a:t>Converting json string to dict, and showing keys at level 1</a:t>
            </a:r>
            <a:endParaRPr sz="1400">
              <a:highlight>
                <a:srgbClr val="FFF2CC"/>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latin typeface="Courier New"/>
                <a:ea typeface="Courier New"/>
                <a:cs typeface="Courier New"/>
                <a:sym typeface="Courier New"/>
              </a:rPr>
              <a:t>docker_net_dict = </a:t>
            </a:r>
            <a:r>
              <a:rPr lang="en" sz="1400">
                <a:solidFill>
                  <a:srgbClr val="000000"/>
                </a:solidFill>
                <a:highlight>
                  <a:srgbClr val="FFFF00"/>
                </a:highlight>
                <a:latin typeface="Courier New"/>
                <a:ea typeface="Courier New"/>
                <a:cs typeface="Courier New"/>
                <a:sym typeface="Courier New"/>
              </a:rPr>
              <a:t>json.</a:t>
            </a:r>
            <a:r>
              <a:rPr b="1" lang="en" sz="1400">
                <a:solidFill>
                  <a:srgbClr val="000000"/>
                </a:solidFill>
                <a:highlight>
                  <a:srgbClr val="FFFF00"/>
                </a:highlight>
                <a:latin typeface="Courier New"/>
                <a:ea typeface="Courier New"/>
                <a:cs typeface="Courier New"/>
                <a:sym typeface="Courier New"/>
              </a:rPr>
              <a:t>loads</a:t>
            </a:r>
            <a:r>
              <a:rPr lang="en" sz="1400">
                <a:solidFill>
                  <a:srgbClr val="000000"/>
                </a:solidFill>
                <a:latin typeface="Courier New"/>
                <a:ea typeface="Courier New"/>
                <a:cs typeface="Courier New"/>
                <a:sym typeface="Courier New"/>
              </a:rPr>
              <a:t>(docker_json_file2)</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latin typeface="Courier New"/>
                <a:ea typeface="Courier New"/>
                <a:cs typeface="Courier New"/>
                <a:sym typeface="Courier New"/>
              </a:rPr>
              <a:t>### </a:t>
            </a:r>
            <a:r>
              <a:rPr lang="en" sz="1400">
                <a:highlight>
                  <a:srgbClr val="FFF2CC"/>
                </a:highlight>
                <a:latin typeface="Courier New"/>
                <a:ea typeface="Courier New"/>
                <a:cs typeface="Courier New"/>
                <a:sym typeface="Courier New"/>
              </a:rPr>
              <a:t>Filtering from dict</a:t>
            </a:r>
            <a:endParaRPr sz="1400">
              <a:highlight>
                <a:srgbClr val="FFF2CC"/>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400">
                <a:latin typeface="Courier New"/>
                <a:ea typeface="Courier New"/>
                <a:cs typeface="Courier New"/>
                <a:sym typeface="Courier New"/>
              </a:rPr>
              <a:t>print(docker_net_dict</a:t>
            </a:r>
            <a:r>
              <a:rPr lang="en" sz="1400">
                <a:solidFill>
                  <a:schemeClr val="lt1"/>
                </a:solidFill>
                <a:highlight>
                  <a:srgbClr val="DD7E6B"/>
                </a:highlight>
                <a:latin typeface="Courier New"/>
                <a:ea typeface="Courier New"/>
                <a:cs typeface="Courier New"/>
                <a:sym typeface="Courier New"/>
              </a:rPr>
              <a:t>[0]</a:t>
            </a:r>
            <a:r>
              <a:rPr b="1" lang="en" sz="1400">
                <a:highlight>
                  <a:srgbClr val="FFFF00"/>
                </a:highlight>
                <a:latin typeface="Courier New"/>
                <a:ea typeface="Courier New"/>
                <a:cs typeface="Courier New"/>
                <a:sym typeface="Courier New"/>
              </a:rPr>
              <a:t>["</a:t>
            </a:r>
            <a:r>
              <a:rPr b="1" lang="en" sz="1400">
                <a:solidFill>
                  <a:srgbClr val="000000"/>
                </a:solidFill>
                <a:highlight>
                  <a:srgbClr val="FFFF00"/>
                </a:highlight>
                <a:latin typeface="Courier New"/>
                <a:ea typeface="Courier New"/>
                <a:cs typeface="Courier New"/>
                <a:sym typeface="Courier New"/>
              </a:rPr>
              <a:t>Name</a:t>
            </a:r>
            <a:r>
              <a:rPr b="1" lang="en" sz="1400">
                <a:highlight>
                  <a:srgbClr val="FFFF00"/>
                </a:highlight>
                <a:latin typeface="Courier New"/>
                <a:ea typeface="Courier New"/>
                <a:cs typeface="Courier New"/>
                <a:sym typeface="Courier New"/>
              </a:rPr>
              <a:t>"]</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latin typeface="Courier New"/>
                <a:ea typeface="Courier New"/>
                <a:cs typeface="Courier New"/>
                <a:sym typeface="Courier New"/>
              </a:rPr>
              <a:t>print(docker_net_dict</a:t>
            </a:r>
            <a:r>
              <a:rPr lang="en" sz="1400">
                <a:solidFill>
                  <a:srgbClr val="FFFFFF"/>
                </a:solidFill>
                <a:highlight>
                  <a:srgbClr val="6AA84F"/>
                </a:highlight>
                <a:latin typeface="Courier New"/>
                <a:ea typeface="Courier New"/>
                <a:cs typeface="Courier New"/>
                <a:sym typeface="Courier New"/>
              </a:rPr>
              <a:t>[0]</a:t>
            </a:r>
            <a:r>
              <a:rPr b="1" lang="en" sz="1400">
                <a:highlight>
                  <a:srgbClr val="FFFF00"/>
                </a:highlight>
                <a:latin typeface="Courier New"/>
                <a:ea typeface="Courier New"/>
                <a:cs typeface="Courier New"/>
                <a:sym typeface="Courier New"/>
              </a:rPr>
              <a:t>["</a:t>
            </a:r>
            <a:r>
              <a:rPr b="1" lang="en" sz="1400">
                <a:solidFill>
                  <a:srgbClr val="000000"/>
                </a:solidFill>
                <a:highlight>
                  <a:srgbClr val="FFFF00"/>
                </a:highlight>
                <a:latin typeface="Courier New"/>
                <a:ea typeface="Courier New"/>
                <a:cs typeface="Courier New"/>
                <a:sym typeface="Courier New"/>
              </a:rPr>
              <a:t>Created</a:t>
            </a:r>
            <a:r>
              <a:rPr b="1" lang="en" sz="1400">
                <a:highlight>
                  <a:srgbClr val="FFFF00"/>
                </a:highlight>
                <a:latin typeface="Courier New"/>
                <a:ea typeface="Courier New"/>
                <a:cs typeface="Courier New"/>
                <a:sym typeface="Courier New"/>
              </a:rPr>
              <a:t>"]</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latin typeface="Courier New"/>
                <a:ea typeface="Courier New"/>
                <a:cs typeface="Courier New"/>
                <a:sym typeface="Courier New"/>
              </a:rPr>
              <a:t>print(docker_net_dict</a:t>
            </a:r>
            <a:r>
              <a:rPr lang="en" sz="1400">
                <a:solidFill>
                  <a:schemeClr val="lt1"/>
                </a:solidFill>
                <a:highlight>
                  <a:srgbClr val="DD7E6B"/>
                </a:highlight>
                <a:latin typeface="Courier New"/>
                <a:ea typeface="Courier New"/>
                <a:cs typeface="Courier New"/>
                <a:sym typeface="Courier New"/>
              </a:rPr>
              <a:t>[0]</a:t>
            </a:r>
            <a:r>
              <a:rPr b="1" lang="en" sz="1400">
                <a:highlight>
                  <a:srgbClr val="FFFF00"/>
                </a:highlight>
                <a:latin typeface="Courier New"/>
                <a:ea typeface="Courier New"/>
                <a:cs typeface="Courier New"/>
                <a:sym typeface="Courier New"/>
              </a:rPr>
              <a:t>["</a:t>
            </a:r>
            <a:r>
              <a:rPr b="1" lang="en" sz="1400">
                <a:solidFill>
                  <a:srgbClr val="000000"/>
                </a:solidFill>
                <a:highlight>
                  <a:srgbClr val="FFFF00"/>
                </a:highlight>
                <a:latin typeface="Courier New"/>
                <a:ea typeface="Courier New"/>
                <a:cs typeface="Courier New"/>
                <a:sym typeface="Courier New"/>
              </a:rPr>
              <a:t>Containers</a:t>
            </a:r>
            <a:r>
              <a:rPr b="1" lang="en" sz="1400">
                <a:highlight>
                  <a:srgbClr val="FFFF00"/>
                </a:highlight>
                <a:latin typeface="Courier New"/>
                <a:ea typeface="Courier New"/>
                <a:cs typeface="Courier New"/>
                <a:sym typeface="Courier New"/>
              </a:rPr>
              <a:t>"]</a:t>
            </a:r>
            <a:r>
              <a:rPr lang="en" sz="1400">
                <a:latin typeface="Courier New"/>
                <a:ea typeface="Courier New"/>
                <a:cs typeface="Courier New"/>
                <a:sym typeface="Courier New"/>
              </a:rPr>
              <a:t>["4e9a64e...bd52b811"]</a:t>
            </a:r>
            <a:r>
              <a:rPr b="1" lang="en" sz="1400">
                <a:highlight>
                  <a:srgbClr val="FFFF00"/>
                </a:highlight>
                <a:latin typeface="Courier New"/>
                <a:ea typeface="Courier New"/>
                <a:cs typeface="Courier New"/>
                <a:sym typeface="Courier New"/>
              </a:rPr>
              <a:t>["</a:t>
            </a:r>
            <a:r>
              <a:rPr b="1" lang="en" sz="1400">
                <a:solidFill>
                  <a:srgbClr val="000000"/>
                </a:solidFill>
                <a:highlight>
                  <a:srgbClr val="FFFF00"/>
                </a:highlight>
                <a:latin typeface="Courier New"/>
                <a:ea typeface="Courier New"/>
                <a:cs typeface="Courier New"/>
                <a:sym typeface="Courier New"/>
              </a:rPr>
              <a:t>IPv4Address</a:t>
            </a:r>
            <a:r>
              <a:rPr b="1" lang="en" sz="1400">
                <a:highlight>
                  <a:srgbClr val="FFFF00"/>
                </a:highlight>
                <a:latin typeface="Courier New"/>
                <a:ea typeface="Courier New"/>
                <a:cs typeface="Courier New"/>
                <a:sym typeface="Courier New"/>
              </a:rPr>
              <a:t>"]</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a:solidFill>
                  <a:srgbClr val="666666"/>
                </a:solidFill>
              </a:rPr>
              <a:t>Output</a:t>
            </a:r>
            <a:br>
              <a:rPr b="1" lang="en" sz="1400">
                <a:solidFill>
                  <a:schemeClr val="dk1"/>
                </a:solidFill>
                <a:highlight>
                  <a:srgbClr val="FFF2CC"/>
                </a:highlight>
                <a:latin typeface="Courier New"/>
                <a:ea typeface="Courier New"/>
                <a:cs typeface="Courier New"/>
                <a:sym typeface="Courier New"/>
              </a:rPr>
            </a:br>
            <a:r>
              <a:rPr b="1" lang="en" sz="1400">
                <a:solidFill>
                  <a:schemeClr val="dk1"/>
                </a:solidFill>
                <a:highlight>
                  <a:srgbClr val="FFFF00"/>
                </a:highlight>
                <a:latin typeface="Courier New"/>
                <a:ea typeface="Courier New"/>
                <a:cs typeface="Courier New"/>
                <a:sym typeface="Courier New"/>
              </a:rPr>
              <a:t>bridge</a:t>
            </a:r>
            <a:endParaRPr b="1" sz="14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solidFill>
                  <a:schemeClr val="dk1"/>
                </a:solidFill>
                <a:highlight>
                  <a:srgbClr val="FFFF00"/>
                </a:highlight>
                <a:latin typeface="Courier New"/>
                <a:ea typeface="Courier New"/>
                <a:cs typeface="Courier New"/>
                <a:sym typeface="Courier New"/>
              </a:rPr>
              <a:t>2020-12-09T17:51:15.816558163Z</a:t>
            </a:r>
            <a:endParaRPr b="1" sz="14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solidFill>
                  <a:schemeClr val="dk1"/>
                </a:solidFill>
                <a:highlight>
                  <a:srgbClr val="FFFF00"/>
                </a:highlight>
                <a:latin typeface="Courier New"/>
                <a:ea typeface="Courier New"/>
                <a:cs typeface="Courier New"/>
                <a:sym typeface="Courier New"/>
              </a:rPr>
              <a:t>172.17.0.3/16</a:t>
            </a:r>
            <a:endParaRPr b="1" sz="1400">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Parts of the Workshop</a:t>
            </a:r>
            <a:endParaRPr/>
          </a:p>
        </p:txBody>
      </p:sp>
      <p:sp>
        <p:nvSpPr>
          <p:cNvPr id="112" name="Google Shape;112;p14"/>
          <p:cNvSpPr txBox="1"/>
          <p:nvPr>
            <p:ph idx="1" type="body"/>
          </p:nvPr>
        </p:nvSpPr>
        <p:spPr>
          <a:xfrm>
            <a:off x="311700" y="1152475"/>
            <a:ext cx="8520600" cy="38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highlight>
                  <a:srgbClr val="FFFF00"/>
                </a:highlight>
              </a:rPr>
              <a:t>Part 1: DevNet Associate: Filtering JSON Data </a:t>
            </a:r>
            <a:endParaRPr sz="2000">
              <a:highlight>
                <a:srgbClr val="FFFF00"/>
              </a:highlight>
            </a:endParaRPr>
          </a:p>
          <a:p>
            <a:pPr indent="0" lvl="0" marL="0" rtl="0" algn="l">
              <a:spcBef>
                <a:spcPts val="0"/>
              </a:spcBef>
              <a:spcAft>
                <a:spcPts val="0"/>
              </a:spcAft>
              <a:buClr>
                <a:schemeClr val="dk1"/>
              </a:buClr>
              <a:buSzPts val="1100"/>
              <a:buFont typeface="Arial"/>
              <a:buNone/>
            </a:pPr>
            <a:r>
              <a:rPr lang="en" sz="1600"/>
              <a:t>Description: This part covers some aspects of the DevNet Associate course. Join to learn how to interpret JSON data coming from Webex Teams API, DNAC API, Docker inspect, Ansible.</a:t>
            </a:r>
            <a:endParaRPr sz="1600"/>
          </a:p>
          <a:p>
            <a:pPr indent="0" lvl="0" marL="0" rtl="0" algn="l">
              <a:spcBef>
                <a:spcPts val="0"/>
              </a:spcBef>
              <a:spcAft>
                <a:spcPts val="0"/>
              </a:spcAft>
              <a:buClr>
                <a:schemeClr val="dk1"/>
              </a:buClr>
              <a:buSzPts val="1100"/>
              <a:buFont typeface="Arial"/>
              <a:buNone/>
            </a:pPr>
            <a:r>
              <a:rPr lang="en" sz="2000">
                <a:solidFill>
                  <a:srgbClr val="000000"/>
                </a:solidFill>
                <a:highlight>
                  <a:srgbClr val="FFFF00"/>
                </a:highlight>
              </a:rPr>
              <a:t>Part 2: DevNet Associate: Generating JSON Data </a:t>
            </a:r>
            <a:endParaRPr sz="2000">
              <a:solidFill>
                <a:srgbClr val="000000"/>
              </a:solidFill>
              <a:highlight>
                <a:srgbClr val="FFFF00"/>
              </a:highlight>
            </a:endParaRPr>
          </a:p>
          <a:p>
            <a:pPr indent="0" lvl="0" marL="0" rtl="0" algn="l">
              <a:spcBef>
                <a:spcPts val="0"/>
              </a:spcBef>
              <a:spcAft>
                <a:spcPts val="0"/>
              </a:spcAft>
              <a:buClr>
                <a:schemeClr val="dk1"/>
              </a:buClr>
              <a:buSzPts val="1100"/>
              <a:buFont typeface="Arial"/>
              <a:buNone/>
            </a:pPr>
            <a:r>
              <a:rPr lang="en" sz="1600"/>
              <a:t>Description: This part covers some aspects of the DevNet Associate course. Join to learn how to generate JSON data for Webex Teams API, IP Devices and Network Services from a source in the Excel format.</a:t>
            </a:r>
            <a:br>
              <a:rPr lang="en" sz="1600"/>
            </a:br>
            <a:r>
              <a:rPr lang="en" sz="1200"/>
              <a:t>---</a:t>
            </a:r>
            <a:br>
              <a:rPr lang="en" sz="1100"/>
            </a:br>
            <a:r>
              <a:rPr lang="en" sz="1100"/>
              <a:t>The examples in this workshop are based on the </a:t>
            </a:r>
            <a:r>
              <a:rPr b="1" lang="en" sz="1100"/>
              <a:t>Emerging Technology Workshops </a:t>
            </a:r>
            <a:r>
              <a:rPr lang="en" sz="1100"/>
              <a:t>and on the recent </a:t>
            </a:r>
            <a:r>
              <a:rPr b="1" lang="en" sz="1100"/>
              <a:t>DevNet Associate Course</a:t>
            </a:r>
            <a:r>
              <a:rPr lang="en" sz="1100"/>
              <a:t> from Cisco Networking Academy Course Catalog</a:t>
            </a:r>
            <a:r>
              <a:rPr lang="en" sz="1300"/>
              <a:t>.</a:t>
            </a:r>
            <a:endParaRPr sz="13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Exercise</a:t>
            </a:r>
            <a:r>
              <a:rPr lang="en"/>
              <a:t> - </a:t>
            </a:r>
            <a:r>
              <a:rPr lang="en"/>
              <a:t>Webex Groups Dict Example</a:t>
            </a:r>
            <a:endParaRPr/>
          </a:p>
        </p:txBody>
      </p:sp>
      <p:sp>
        <p:nvSpPr>
          <p:cNvPr id="331" name="Google Shape;331;p50"/>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groups_struc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b="1" lang="en" sz="1100">
                <a:solidFill>
                  <a:schemeClr val="dk1"/>
                </a:solidFill>
                <a:highlight>
                  <a:srgbClr val="FFF2CC"/>
                </a:highlight>
                <a:latin typeface="Courier New"/>
                <a:ea typeface="Courier New"/>
                <a:cs typeface="Courier New"/>
                <a:sym typeface="Courier New"/>
              </a:rPr>
              <a:t>groups</a:t>
            </a: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r>
              <a:rPr b="1" lang="en" sz="1100">
                <a:solidFill>
                  <a:srgbClr val="000000"/>
                </a:solidFill>
                <a:highlight>
                  <a:srgbClr val="FFFF00"/>
                </a:highlight>
                <a:latin typeface="Courier New"/>
                <a:ea typeface="Courier New"/>
                <a:cs typeface="Courier New"/>
                <a:sym typeface="Courier New"/>
              </a:rPr>
              <a:t>group</a:t>
            </a:r>
            <a:r>
              <a:rPr lang="en" sz="1100">
                <a:solidFill>
                  <a:schemeClr val="dk1"/>
                </a:solidFill>
                <a:latin typeface="Courier New"/>
                <a:ea typeface="Courier New"/>
                <a:cs typeface="Courier New"/>
                <a:sym typeface="Courier New"/>
              </a:rPr>
              <a:t>": { "group_id": "G-A"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r>
              <a:rPr b="1" lang="en" sz="1100">
                <a:solidFill>
                  <a:srgbClr val="000000"/>
                </a:solidFill>
                <a:highlight>
                  <a:srgbClr val="FFFF00"/>
                </a:highlight>
                <a:latin typeface="Courier New"/>
                <a:ea typeface="Courier New"/>
                <a:cs typeface="Courier New"/>
                <a:sym typeface="Courier New"/>
              </a:rPr>
              <a:t>group_name</a:t>
            </a:r>
            <a:r>
              <a:rPr lang="en" sz="1100">
                <a:solidFill>
                  <a:schemeClr val="dk1"/>
                </a:solidFill>
                <a:latin typeface="Courier New"/>
                <a:ea typeface="Courier New"/>
                <a:cs typeface="Courier New"/>
                <a:sym typeface="Courier New"/>
              </a:rPr>
              <a:t>": "DEVASC_A"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000000"/>
                </a:solidFill>
                <a:highlight>
                  <a:srgbClr val="FFF2CC"/>
                </a:highlight>
                <a:latin typeface="Courier New"/>
                <a:ea typeface="Courier New"/>
                <a:cs typeface="Courier New"/>
                <a:sym typeface="Courier New"/>
              </a:rPr>
              <a:t>members</a:t>
            </a:r>
            <a:r>
              <a:rPr lang="en" sz="1100">
                <a:solidFill>
                  <a:schemeClr val="dk1"/>
                </a:solidFill>
                <a:latin typeface="Courier New"/>
                <a:ea typeface="Courier New"/>
                <a:cs typeface="Courier New"/>
                <a:sym typeface="Courier New"/>
              </a:rPr>
              <a:t>":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"P-1" , "</a:t>
            </a:r>
            <a:r>
              <a:rPr b="1" lang="en" sz="1100">
                <a:solidFill>
                  <a:srgbClr val="FFFFFF"/>
                </a:solidFill>
                <a:highlight>
                  <a:srgbClr val="FF9900"/>
                </a:highlight>
                <a:latin typeface="Courier New"/>
                <a:ea typeface="Courier New"/>
                <a:cs typeface="Courier New"/>
                <a:sym typeface="Courier New"/>
              </a:rPr>
              <a:t>person_name</a:t>
            </a:r>
            <a:r>
              <a:rPr lang="en" sz="1100">
                <a:solidFill>
                  <a:schemeClr val="dk1"/>
                </a:solidFill>
                <a:latin typeface="Courier New"/>
                <a:ea typeface="Courier New"/>
                <a:cs typeface="Courier New"/>
                <a:sym typeface="Courier New"/>
              </a:rPr>
              <a:t>": "Noel", "</a:t>
            </a:r>
            <a:r>
              <a:rPr b="1" lang="en" sz="1100">
                <a:solidFill>
                  <a:srgbClr val="FFFFFF"/>
                </a:solidFill>
                <a:highlight>
                  <a:srgbClr val="FF9900"/>
                </a:highlight>
                <a:latin typeface="Courier New"/>
                <a:ea typeface="Courier New"/>
                <a:cs typeface="Courier New"/>
                <a:sym typeface="Courier New"/>
              </a:rPr>
              <a:t>email</a:t>
            </a:r>
            <a:r>
              <a:rPr lang="en" sz="1100">
                <a:solidFill>
                  <a:schemeClr val="dk1"/>
                </a:solidFill>
                <a:latin typeface="Courier New"/>
                <a:ea typeface="Courier New"/>
                <a:cs typeface="Courier New"/>
                <a:sym typeface="Courier New"/>
              </a:rPr>
              <a:t>": "noel@odisee.be"},</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"P-2" , "person_name": "Mary", "email": "mary@odisee.be"},</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"P-3" , "person_name": "Jens", "email": "jens@odisee.be"}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r>
              <a:rPr b="1" lang="en" sz="1100">
                <a:solidFill>
                  <a:schemeClr val="dk1"/>
                </a:solidFill>
                <a:highlight>
                  <a:srgbClr val="FFFF00"/>
                </a:highlight>
                <a:latin typeface="Courier New"/>
                <a:ea typeface="Courier New"/>
                <a:cs typeface="Courier New"/>
                <a:sym typeface="Courier New"/>
              </a:rPr>
              <a:t>group</a:t>
            </a:r>
            <a:r>
              <a:rPr lang="en" sz="1100">
                <a:solidFill>
                  <a:schemeClr val="dk1"/>
                </a:solidFill>
                <a:latin typeface="Courier New"/>
                <a:ea typeface="Courier New"/>
                <a:cs typeface="Courier New"/>
                <a:sym typeface="Courier New"/>
              </a:rPr>
              <a:t>": { "group_id": "G-B"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r>
              <a:rPr b="1" lang="en" sz="1100">
                <a:solidFill>
                  <a:schemeClr val="dk1"/>
                </a:solidFill>
                <a:highlight>
                  <a:srgbClr val="FFFF00"/>
                </a:highlight>
                <a:latin typeface="Courier New"/>
                <a:ea typeface="Courier New"/>
                <a:cs typeface="Courier New"/>
                <a:sym typeface="Courier New"/>
              </a:rPr>
              <a:t>group_name</a:t>
            </a:r>
            <a:r>
              <a:rPr lang="en" sz="1100">
                <a:solidFill>
                  <a:schemeClr val="dk1"/>
                </a:solidFill>
                <a:latin typeface="Courier New"/>
                <a:ea typeface="Courier New"/>
                <a:cs typeface="Courier New"/>
                <a:sym typeface="Courier New"/>
              </a:rPr>
              <a:t>": "DEVASC_B"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chemeClr val="dk1"/>
                </a:solidFill>
                <a:highlight>
                  <a:srgbClr val="FFF2CC"/>
                </a:highlight>
                <a:latin typeface="Courier New"/>
                <a:ea typeface="Courier New"/>
                <a:cs typeface="Courier New"/>
                <a:sym typeface="Courier New"/>
              </a:rPr>
              <a:t>members</a:t>
            </a:r>
            <a:r>
              <a:rPr lang="en" sz="1100">
                <a:solidFill>
                  <a:schemeClr val="dk1"/>
                </a:solidFill>
                <a:latin typeface="Courier New"/>
                <a:ea typeface="Courier New"/>
                <a:cs typeface="Courier New"/>
                <a:sym typeface="Courier New"/>
              </a:rPr>
              <a:t>":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"P-4" ,"</a:t>
            </a:r>
            <a:r>
              <a:rPr b="1" lang="en" sz="1100">
                <a:solidFill>
                  <a:srgbClr val="FFFFFF"/>
                </a:solidFill>
                <a:highlight>
                  <a:srgbClr val="FF9900"/>
                </a:highlight>
                <a:latin typeface="Courier New"/>
                <a:ea typeface="Courier New"/>
                <a:cs typeface="Courier New"/>
                <a:sym typeface="Courier New"/>
              </a:rPr>
              <a:t>person_name</a:t>
            </a:r>
            <a:r>
              <a:rPr lang="en" sz="1100">
                <a:solidFill>
                  <a:schemeClr val="dk1"/>
                </a:solidFill>
                <a:latin typeface="Courier New"/>
                <a:ea typeface="Courier New"/>
                <a:cs typeface="Courier New"/>
                <a:sym typeface="Courier New"/>
              </a:rPr>
              <a:t>": "Ives", "</a:t>
            </a:r>
            <a:r>
              <a:rPr b="1" lang="en" sz="1100">
                <a:solidFill>
                  <a:srgbClr val="FFFFFF"/>
                </a:solidFill>
                <a:highlight>
                  <a:srgbClr val="FF9900"/>
                </a:highlight>
                <a:latin typeface="Courier New"/>
                <a:ea typeface="Courier New"/>
                <a:cs typeface="Courier New"/>
                <a:sym typeface="Courier New"/>
              </a:rPr>
              <a:t>email</a:t>
            </a:r>
            <a:r>
              <a:rPr lang="en" sz="1100">
                <a:solidFill>
                  <a:schemeClr val="dk1"/>
                </a:solidFill>
                <a:latin typeface="Courier New"/>
                <a:ea typeface="Courier New"/>
                <a:cs typeface="Courier New"/>
                <a:sym typeface="Courier New"/>
              </a:rPr>
              <a:t>": "ives@odisee.be"},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"P-5" ,"person_name": "John", "email": "john@odisee.be"},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"P-6" ,"person_name": "Alec", "email": "alec@odisee.be"}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a:t>
            </a:r>
            <a:endParaRPr sz="2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Exercise - </a:t>
            </a:r>
            <a:r>
              <a:rPr lang="en"/>
              <a:t>Webex Groups Python Script</a:t>
            </a:r>
            <a:endParaRPr/>
          </a:p>
        </p:txBody>
      </p:sp>
      <p:sp>
        <p:nvSpPr>
          <p:cNvPr id="337" name="Google Shape;337;p51"/>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666666"/>
                </a:solidFill>
                <a:highlight>
                  <a:srgbClr val="FFFF00"/>
                </a:highlight>
              </a:rPr>
              <a:t>Code Example </a:t>
            </a:r>
            <a:r>
              <a:rPr b="1" lang="en" sz="1600">
                <a:solidFill>
                  <a:srgbClr val="666666"/>
                </a:solidFill>
                <a:highlight>
                  <a:srgbClr val="FFFF00"/>
                </a:highlight>
              </a:rPr>
              <a:t>### First group with first member, second group with first member</a:t>
            </a:r>
            <a:br>
              <a:rPr b="1" lang="en" sz="1100">
                <a:solidFill>
                  <a:schemeClr val="dk1"/>
                </a:solidFill>
              </a:rPr>
            </a:br>
            <a:endParaRPr b="1" sz="1100">
              <a:solidFill>
                <a:schemeClr val="dk1"/>
              </a:solidFill>
            </a:endParaRPr>
          </a:p>
          <a:p>
            <a:pPr indent="0" lvl="0" marL="0" rtl="0" algn="l">
              <a:lnSpc>
                <a:spcPct val="100000"/>
              </a:lnSpc>
              <a:spcBef>
                <a:spcPts val="0"/>
              </a:spcBef>
              <a:spcAft>
                <a:spcPts val="0"/>
              </a:spcAft>
              <a:buNone/>
            </a:pPr>
            <a:r>
              <a:rPr lang="en" sz="1100">
                <a:solidFill>
                  <a:schemeClr val="dk1"/>
                </a:solidFill>
                <a:highlight>
                  <a:srgbClr val="FFF2CC"/>
                </a:highlight>
                <a:latin typeface="Courier New"/>
                <a:ea typeface="Courier New"/>
                <a:cs typeface="Courier New"/>
                <a:sym typeface="Courier New"/>
              </a:rPr>
              <a:t>### Select first group, first person</a:t>
            </a:r>
            <a:endParaRPr sz="1100">
              <a:solidFill>
                <a:schemeClr val="dk1"/>
              </a:solidFill>
              <a:highlight>
                <a:srgbClr val="FFF2CC"/>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resp_a1 = groups_struc["groups"]</a:t>
            </a:r>
            <a:r>
              <a:rPr b="1" lang="en" sz="1100">
                <a:solidFill>
                  <a:srgbClr val="FFFFFF"/>
                </a:solidFill>
                <a:highlight>
                  <a:srgbClr val="DD7E6B"/>
                </a:highlight>
                <a:latin typeface="Courier New"/>
                <a:ea typeface="Courier New"/>
                <a:cs typeface="Courier New"/>
                <a:sym typeface="Courier New"/>
              </a:rPr>
              <a:t>[0]</a:t>
            </a:r>
            <a:r>
              <a:rPr lang="en" sz="1100">
                <a:solidFill>
                  <a:schemeClr val="dk1"/>
                </a:solidFill>
                <a:highlight>
                  <a:srgbClr val="FFFF00"/>
                </a:highlight>
                <a:latin typeface="Courier New"/>
                <a:ea typeface="Courier New"/>
                <a:cs typeface="Courier New"/>
                <a:sym typeface="Courier New"/>
              </a:rPr>
              <a:t>["group"]["group_name"]</a:t>
            </a:r>
            <a:endParaRPr sz="11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resp_a2 = groups_struc["groups"]</a:t>
            </a:r>
            <a:r>
              <a:rPr b="1" lang="en" sz="1100">
                <a:solidFill>
                  <a:srgbClr val="FFFFFF"/>
                </a:solidFill>
                <a:highlight>
                  <a:srgbClr val="DD7E6B"/>
                </a:highlight>
                <a:latin typeface="Courier New"/>
                <a:ea typeface="Courier New"/>
                <a:cs typeface="Courier New"/>
                <a:sym typeface="Courier New"/>
              </a:rPr>
              <a:t>[0]</a:t>
            </a:r>
            <a:r>
              <a:rPr lang="en" sz="1100">
                <a:solidFill>
                  <a:schemeClr val="dk1"/>
                </a:solidFill>
                <a:latin typeface="Courier New"/>
                <a:ea typeface="Courier New"/>
                <a:cs typeface="Courier New"/>
                <a:sym typeface="Courier New"/>
              </a:rPr>
              <a:t>["group"]["members"]</a:t>
            </a:r>
            <a:r>
              <a:rPr b="1" lang="en" sz="1100">
                <a:solidFill>
                  <a:srgbClr val="FFFFFF"/>
                </a:solidFill>
                <a:highlight>
                  <a:srgbClr val="DD7E6B"/>
                </a:highlight>
                <a:latin typeface="Courier New"/>
                <a:ea typeface="Courier New"/>
                <a:cs typeface="Courier New"/>
                <a:sym typeface="Courier New"/>
              </a:rPr>
              <a:t>[0]</a:t>
            </a:r>
            <a:r>
              <a:rPr lang="en" sz="1100">
                <a:solidFill>
                  <a:schemeClr val="dk1"/>
                </a:solidFill>
                <a:latin typeface="Courier New"/>
                <a:ea typeface="Courier New"/>
                <a:cs typeface="Courier New"/>
                <a:sym typeface="Courier New"/>
              </a:rPr>
              <a:t>["person_name"]</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highlight>
                  <a:srgbClr val="FFF2CC"/>
                </a:highlight>
                <a:latin typeface="Courier New"/>
                <a:ea typeface="Courier New"/>
                <a:cs typeface="Courier New"/>
                <a:sym typeface="Courier New"/>
              </a:rPr>
              <a:t>### Select second group, only the first person</a:t>
            </a:r>
            <a:endParaRPr sz="1100">
              <a:solidFill>
                <a:schemeClr val="dk1"/>
              </a:solidFill>
              <a:highlight>
                <a:srgbClr val="FFF2CC"/>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resp_b1 = groups_struc["groups"]</a:t>
            </a:r>
            <a:r>
              <a:rPr b="1" lang="en" sz="1100">
                <a:solidFill>
                  <a:srgbClr val="FFFFFF"/>
                </a:solidFill>
                <a:highlight>
                  <a:srgbClr val="6AA84F"/>
                </a:highlight>
                <a:latin typeface="Courier New"/>
                <a:ea typeface="Courier New"/>
                <a:cs typeface="Courier New"/>
                <a:sym typeface="Courier New"/>
              </a:rPr>
              <a:t>[1]</a:t>
            </a:r>
            <a:r>
              <a:rPr lang="en" sz="1100">
                <a:solidFill>
                  <a:schemeClr val="dk1"/>
                </a:solidFill>
                <a:highlight>
                  <a:srgbClr val="FFFF00"/>
                </a:highlight>
                <a:latin typeface="Courier New"/>
                <a:ea typeface="Courier New"/>
                <a:cs typeface="Courier New"/>
                <a:sym typeface="Courier New"/>
              </a:rPr>
              <a:t>["group"]["group_name"]</a:t>
            </a:r>
            <a:endParaRPr sz="11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resp_b2 = groups_struc["groups"]</a:t>
            </a:r>
            <a:r>
              <a:rPr b="1" lang="en" sz="1100">
                <a:solidFill>
                  <a:srgbClr val="FFFFFF"/>
                </a:solidFill>
                <a:highlight>
                  <a:srgbClr val="6AA84F"/>
                </a:highlight>
                <a:latin typeface="Courier New"/>
                <a:ea typeface="Courier New"/>
                <a:cs typeface="Courier New"/>
                <a:sym typeface="Courier New"/>
              </a:rPr>
              <a:t>[1]</a:t>
            </a:r>
            <a:r>
              <a:rPr lang="en" sz="1100">
                <a:solidFill>
                  <a:schemeClr val="dk1"/>
                </a:solidFill>
                <a:latin typeface="Courier New"/>
                <a:ea typeface="Courier New"/>
                <a:cs typeface="Courier New"/>
                <a:sym typeface="Courier New"/>
              </a:rPr>
              <a:t>["group"]["members"]</a:t>
            </a:r>
            <a:r>
              <a:rPr b="1" lang="en" sz="1100">
                <a:solidFill>
                  <a:srgbClr val="FFFFFF"/>
                </a:solidFill>
                <a:highlight>
                  <a:srgbClr val="DD7E6B"/>
                </a:highlight>
                <a:latin typeface="Courier New"/>
                <a:ea typeface="Courier New"/>
                <a:cs typeface="Courier New"/>
                <a:sym typeface="Courier New"/>
              </a:rPr>
              <a:t>[0]</a:t>
            </a:r>
            <a:r>
              <a:rPr lang="en" sz="1100">
                <a:solidFill>
                  <a:schemeClr val="dk1"/>
                </a:solidFill>
                <a:latin typeface="Courier New"/>
                <a:ea typeface="Courier New"/>
                <a:cs typeface="Courier New"/>
                <a:sym typeface="Courier New"/>
              </a:rPr>
              <a:t>["person_name"]</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rgbClr val="666666"/>
                </a:solidFill>
              </a:rPr>
              <a:t>Output</a:t>
            </a:r>
            <a:endParaRPr b="1">
              <a:solidFill>
                <a:srgbClr val="666666"/>
              </a:solidFill>
            </a:endParaRPr>
          </a:p>
          <a:p>
            <a:pPr indent="0" lvl="0" marL="0" rtl="0" algn="l">
              <a:lnSpc>
                <a:spcPct val="100000"/>
              </a:lnSpc>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highlight>
                  <a:srgbClr val="FFF2CC"/>
                </a:highlight>
                <a:latin typeface="Courier New"/>
                <a:ea typeface="Courier New"/>
                <a:cs typeface="Courier New"/>
                <a:sym typeface="Courier New"/>
              </a:rPr>
              <a:t>First group, First person</a:t>
            </a:r>
            <a:endParaRPr sz="1100">
              <a:solidFill>
                <a:schemeClr val="dk1"/>
              </a:solidFill>
              <a:highlight>
                <a:srgbClr val="FFF2CC"/>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DEVASC_A =&gt; Noel</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highlight>
                  <a:srgbClr val="FFF2CC"/>
                </a:highlight>
                <a:latin typeface="Courier New"/>
                <a:ea typeface="Courier New"/>
                <a:cs typeface="Courier New"/>
                <a:sym typeface="Courier New"/>
              </a:rPr>
              <a:t>Second group, First person</a:t>
            </a:r>
            <a:endParaRPr sz="1100">
              <a:solidFill>
                <a:schemeClr val="dk1"/>
              </a:solidFill>
              <a:highlight>
                <a:srgbClr val="FFF2CC"/>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DEVASC_B =&gt; Ives</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rPr>
              <a:t>And so on … (more groups, more members)</a:t>
            </a:r>
            <a:endParaRPr sz="10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Exercise - Webex Groups Python Script</a:t>
            </a:r>
            <a:endParaRPr/>
          </a:p>
        </p:txBody>
      </p:sp>
      <p:sp>
        <p:nvSpPr>
          <p:cNvPr id="343" name="Google Shape;343;p52"/>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666666"/>
                </a:solidFill>
                <a:highlight>
                  <a:srgbClr val="FFFF00"/>
                </a:highlight>
              </a:rPr>
              <a:t>Code Example </a:t>
            </a:r>
            <a:r>
              <a:rPr b="1" lang="en" sz="1400">
                <a:solidFill>
                  <a:srgbClr val="666666"/>
                </a:solidFill>
                <a:highlight>
                  <a:srgbClr val="FFFF00"/>
                </a:highlight>
              </a:rPr>
              <a:t>### All groups with members and email addresses</a:t>
            </a:r>
            <a:br>
              <a:rPr b="1" lang="en" sz="1100">
                <a:solidFill>
                  <a:schemeClr val="dk1"/>
                </a:solidFill>
              </a:rPr>
            </a:b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chemeClr val="dk1"/>
                </a:solidFill>
                <a:latin typeface="Courier New"/>
                <a:ea typeface="Courier New"/>
                <a:cs typeface="Courier New"/>
                <a:sym typeface="Courier New"/>
              </a:rPr>
              <a:t>for </a:t>
            </a:r>
            <a:r>
              <a:rPr lang="en" sz="1400">
                <a:solidFill>
                  <a:schemeClr val="dk1"/>
                </a:solidFill>
                <a:latin typeface="Courier New"/>
                <a:ea typeface="Courier New"/>
                <a:cs typeface="Courier New"/>
                <a:sym typeface="Courier New"/>
              </a:rPr>
              <a:t>g </a:t>
            </a:r>
            <a:r>
              <a:rPr b="1" lang="en" sz="1400">
                <a:solidFill>
                  <a:schemeClr val="dk1"/>
                </a:solidFill>
                <a:latin typeface="Courier New"/>
                <a:ea typeface="Courier New"/>
                <a:cs typeface="Courier New"/>
                <a:sym typeface="Courier New"/>
              </a:rPr>
              <a:t>in </a:t>
            </a:r>
            <a:r>
              <a:rPr lang="en" sz="1400">
                <a:solidFill>
                  <a:schemeClr val="dk1"/>
                </a:solidFill>
                <a:latin typeface="Courier New"/>
                <a:ea typeface="Courier New"/>
                <a:cs typeface="Courier New"/>
                <a:sym typeface="Courier New"/>
              </a:rPr>
              <a:t>groups_struc</a:t>
            </a:r>
            <a:r>
              <a:rPr lang="en" sz="1400">
                <a:solidFill>
                  <a:schemeClr val="dk1"/>
                </a:solidFill>
                <a:highlight>
                  <a:srgbClr val="FFF2CC"/>
                </a:highlight>
                <a:latin typeface="Courier New"/>
                <a:ea typeface="Courier New"/>
                <a:cs typeface="Courier New"/>
                <a:sym typeface="Courier New"/>
              </a:rPr>
              <a:t>[</a:t>
            </a:r>
            <a:r>
              <a:rPr lang="en" sz="1400">
                <a:solidFill>
                  <a:srgbClr val="000000"/>
                </a:solidFill>
                <a:highlight>
                  <a:srgbClr val="FFF2CC"/>
                </a:highlight>
                <a:latin typeface="Courier New"/>
                <a:ea typeface="Courier New"/>
                <a:cs typeface="Courier New"/>
                <a:sym typeface="Courier New"/>
              </a:rPr>
              <a:t>"groups"]</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dk1"/>
                </a:solidFill>
                <a:latin typeface="Courier New"/>
                <a:ea typeface="Courier New"/>
                <a:cs typeface="Courier New"/>
                <a:sym typeface="Courier New"/>
              </a:rPr>
              <a:t>    print(g</a:t>
            </a:r>
            <a:r>
              <a:rPr b="1" lang="en" sz="1400">
                <a:solidFill>
                  <a:schemeClr val="dk1"/>
                </a:solidFill>
                <a:highlight>
                  <a:srgbClr val="FFFF00"/>
                </a:highlight>
                <a:latin typeface="Courier New"/>
                <a:ea typeface="Courier New"/>
                <a:cs typeface="Courier New"/>
                <a:sym typeface="Courier New"/>
              </a:rPr>
              <a:t>["group"]["group_name"]</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dk1"/>
                </a:solidFill>
                <a:latin typeface="Courier New"/>
                <a:ea typeface="Courier New"/>
                <a:cs typeface="Courier New"/>
                <a:sym typeface="Courier New"/>
              </a:rPr>
              <a:t>    </a:t>
            </a:r>
            <a:r>
              <a:rPr b="1" lang="en" sz="1400">
                <a:solidFill>
                  <a:schemeClr val="dk1"/>
                </a:solidFill>
                <a:latin typeface="Courier New"/>
                <a:ea typeface="Courier New"/>
                <a:cs typeface="Courier New"/>
                <a:sym typeface="Courier New"/>
              </a:rPr>
              <a:t>for </a:t>
            </a:r>
            <a:r>
              <a:rPr lang="en" sz="1400">
                <a:solidFill>
                  <a:schemeClr val="dk1"/>
                </a:solidFill>
                <a:latin typeface="Courier New"/>
                <a:ea typeface="Courier New"/>
                <a:cs typeface="Courier New"/>
                <a:sym typeface="Courier New"/>
              </a:rPr>
              <a:t>p </a:t>
            </a:r>
            <a:r>
              <a:rPr b="1" lang="en" sz="1400">
                <a:solidFill>
                  <a:schemeClr val="dk1"/>
                </a:solidFill>
                <a:latin typeface="Courier New"/>
                <a:ea typeface="Courier New"/>
                <a:cs typeface="Courier New"/>
                <a:sym typeface="Courier New"/>
              </a:rPr>
              <a:t>in </a:t>
            </a:r>
            <a:r>
              <a:rPr lang="en" sz="1400">
                <a:solidFill>
                  <a:schemeClr val="dk1"/>
                </a:solidFill>
                <a:latin typeface="Courier New"/>
                <a:ea typeface="Courier New"/>
                <a:cs typeface="Courier New"/>
                <a:sym typeface="Courier New"/>
              </a:rPr>
              <a:t>g</a:t>
            </a:r>
            <a:r>
              <a:rPr lang="en" sz="1400">
                <a:solidFill>
                  <a:schemeClr val="dk1"/>
                </a:solidFill>
                <a:highlight>
                  <a:srgbClr val="FFF2CC"/>
                </a:highlight>
                <a:latin typeface="Courier New"/>
                <a:ea typeface="Courier New"/>
                <a:cs typeface="Courier New"/>
                <a:sym typeface="Courier New"/>
              </a:rPr>
              <a:t>["group"]["members"]</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dk1"/>
                </a:solidFill>
                <a:latin typeface="Courier New"/>
                <a:ea typeface="Courier New"/>
                <a:cs typeface="Courier New"/>
                <a:sym typeface="Courier New"/>
              </a:rPr>
              <a:t>        print(p</a:t>
            </a:r>
            <a:r>
              <a:rPr b="1" lang="en" sz="1400">
                <a:solidFill>
                  <a:srgbClr val="FFFFFF"/>
                </a:solidFill>
                <a:highlight>
                  <a:srgbClr val="6AA84F"/>
                </a:highlight>
                <a:latin typeface="Courier New"/>
                <a:ea typeface="Courier New"/>
                <a:cs typeface="Courier New"/>
                <a:sym typeface="Courier New"/>
              </a:rPr>
              <a:t>["person_name"]</a:t>
            </a:r>
            <a:r>
              <a:rPr lang="en" sz="1400">
                <a:solidFill>
                  <a:schemeClr val="dk1"/>
                </a:solidFill>
                <a:latin typeface="Courier New"/>
                <a:ea typeface="Courier New"/>
                <a:cs typeface="Courier New"/>
                <a:sym typeface="Courier New"/>
              </a:rPr>
              <a:t> + " =&gt; " + p</a:t>
            </a:r>
            <a:r>
              <a:rPr b="1" lang="en" sz="1400">
                <a:solidFill>
                  <a:srgbClr val="FFFFFF"/>
                </a:solidFill>
                <a:highlight>
                  <a:srgbClr val="6AA84F"/>
                </a:highlight>
                <a:latin typeface="Courier New"/>
                <a:ea typeface="Courier New"/>
                <a:cs typeface="Courier New"/>
                <a:sym typeface="Courier New"/>
              </a:rPr>
              <a:t>["email"]</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rgbClr val="666666"/>
                </a:solidFill>
              </a:rPr>
              <a:t>Output</a:t>
            </a:r>
            <a:endParaRPr b="1">
              <a:solidFill>
                <a:srgbClr val="666666"/>
              </a:solidFill>
            </a:endParaRPr>
          </a:p>
          <a:p>
            <a:pPr indent="0" lvl="0" marL="0" rtl="0" algn="l">
              <a:lnSpc>
                <a:spcPct val="100000"/>
              </a:lnSpc>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dk1"/>
                </a:solidFill>
                <a:highlight>
                  <a:srgbClr val="FFFF00"/>
                </a:highlight>
                <a:latin typeface="Courier New"/>
                <a:ea typeface="Courier New"/>
                <a:cs typeface="Courier New"/>
                <a:sym typeface="Courier New"/>
              </a:rPr>
              <a:t>DEVASC_A</a:t>
            </a:r>
            <a:endParaRPr b="1"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Noel =&gt; noel@odisee.be</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Mary =&gt; mary@odisee.be</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Jens =&gt; jens@odisee.be</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dk1"/>
                </a:solidFill>
                <a:highlight>
                  <a:srgbClr val="FFFF00"/>
                </a:highlight>
                <a:latin typeface="Courier New"/>
                <a:ea typeface="Courier New"/>
                <a:cs typeface="Courier New"/>
                <a:sym typeface="Courier New"/>
              </a:rPr>
              <a:t>DEVASC_B</a:t>
            </a:r>
            <a:endParaRPr b="1"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Ives =&gt; ives@odisee.be</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John =&gt; john@odisee.be</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Alec =&gt; alec@odisee.be</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rPr>
              <a:t>And so on … (more groups)</a:t>
            </a:r>
            <a:endParaRPr sz="10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Loop </a:t>
            </a:r>
            <a:r>
              <a:rPr lang="en"/>
              <a:t>Exercise 2 - Network Devices Dict Example</a:t>
            </a:r>
            <a:endParaRPr/>
          </a:p>
        </p:txBody>
      </p:sp>
      <p:sp>
        <p:nvSpPr>
          <p:cNvPr id="349" name="Google Shape;349;p53"/>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rack_struc =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lang="en" sz="1200">
                <a:solidFill>
                  <a:schemeClr val="dk1"/>
                </a:solidFill>
                <a:highlight>
                  <a:srgbClr val="FFF2CC"/>
                </a:highlight>
                <a:latin typeface="Courier New"/>
                <a:ea typeface="Courier New"/>
                <a:cs typeface="Courier New"/>
                <a:sym typeface="Courier New"/>
              </a:rPr>
              <a:t>rack</a:t>
            </a: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 "</a:t>
            </a:r>
            <a:r>
              <a:rPr b="1" lang="en" sz="1200">
                <a:solidFill>
                  <a:schemeClr val="dk1"/>
                </a:solidFill>
                <a:highlight>
                  <a:srgbClr val="FFFF00"/>
                </a:highlight>
                <a:latin typeface="Courier New"/>
                <a:ea typeface="Courier New"/>
                <a:cs typeface="Courier New"/>
                <a:sym typeface="Courier New"/>
              </a:rPr>
              <a:t>device</a:t>
            </a:r>
            <a:r>
              <a:rPr lang="en" sz="1200">
                <a:solidFill>
                  <a:schemeClr val="dk1"/>
                </a:solidFill>
                <a:latin typeface="Courier New"/>
                <a:ea typeface="Courier New"/>
                <a:cs typeface="Courier New"/>
                <a:sym typeface="Courier New"/>
              </a:rPr>
              <a:t>": { "dev_id": "D1" ,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chemeClr val="dk1"/>
                </a:solidFill>
                <a:highlight>
                  <a:srgbClr val="FFFF00"/>
                </a:highlight>
                <a:latin typeface="Courier New"/>
                <a:ea typeface="Courier New"/>
                <a:cs typeface="Courier New"/>
                <a:sym typeface="Courier New"/>
              </a:rPr>
              <a:t>dev_name</a:t>
            </a:r>
            <a:r>
              <a:rPr lang="en" sz="1200">
                <a:solidFill>
                  <a:schemeClr val="dk1"/>
                </a:solidFill>
                <a:latin typeface="Courier New"/>
                <a:ea typeface="Courier New"/>
                <a:cs typeface="Courier New"/>
                <a:sym typeface="Courier New"/>
              </a:rPr>
              <a:t>": "R1" ,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"role": "router"  ,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lang="en" sz="1200">
                <a:solidFill>
                  <a:schemeClr val="dk1"/>
                </a:solidFill>
                <a:highlight>
                  <a:srgbClr val="FFF2CC"/>
                </a:highlight>
                <a:latin typeface="Courier New"/>
                <a:ea typeface="Courier New"/>
                <a:cs typeface="Courier New"/>
                <a:sym typeface="Courier New"/>
              </a:rPr>
              <a:t>interfaces</a:t>
            </a:r>
            <a:r>
              <a:rPr lang="en" sz="1200">
                <a:solidFill>
                  <a:schemeClr val="dk1"/>
                </a:solidFill>
                <a:latin typeface="Courier New"/>
                <a:ea typeface="Courier New"/>
                <a:cs typeface="Courier New"/>
                <a:sym typeface="Courier New"/>
              </a:rPr>
              <a:t>": [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FFFF"/>
                </a:solidFill>
                <a:highlight>
                  <a:srgbClr val="6AA84F"/>
                </a:highlight>
                <a:latin typeface="Courier New"/>
                <a:ea typeface="Courier New"/>
                <a:cs typeface="Courier New"/>
                <a:sym typeface="Courier New"/>
              </a:rPr>
              <a:t>interface</a:t>
            </a:r>
            <a:r>
              <a:rPr lang="en" sz="1200">
                <a:solidFill>
                  <a:schemeClr val="dk1"/>
                </a:solidFill>
                <a:latin typeface="Courier New"/>
                <a:ea typeface="Courier New"/>
                <a:cs typeface="Courier New"/>
                <a:sym typeface="Courier New"/>
              </a:rPr>
              <a:t>": "GigabitEthernet1" ,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FFFF"/>
                </a:solidFill>
                <a:highlight>
                  <a:srgbClr val="6AA84F"/>
                </a:highlight>
                <a:latin typeface="Courier New"/>
                <a:ea typeface="Courier New"/>
                <a:cs typeface="Courier New"/>
                <a:sym typeface="Courier New"/>
              </a:rPr>
              <a:t>ipaddress</a:t>
            </a:r>
            <a:r>
              <a:rPr lang="en" sz="1200">
                <a:solidFill>
                  <a:schemeClr val="dk1"/>
                </a:solidFill>
                <a:latin typeface="Courier New"/>
                <a:ea typeface="Courier New"/>
                <a:cs typeface="Courier New"/>
                <a:sym typeface="Courier New"/>
              </a:rPr>
              <a:t>": "10.0.1.1",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r>
              <a:rPr b="1" lang="en" sz="1200">
                <a:solidFill>
                  <a:srgbClr val="FFFFFF"/>
                </a:solidFill>
                <a:highlight>
                  <a:srgbClr val="6AA84F"/>
                </a:highlight>
                <a:latin typeface="Courier New"/>
                <a:ea typeface="Courier New"/>
                <a:cs typeface="Courier New"/>
                <a:sym typeface="Courier New"/>
              </a:rPr>
              <a:t>subnet_mask</a:t>
            </a:r>
            <a:r>
              <a:rPr lang="en" sz="1200">
                <a:solidFill>
                  <a:schemeClr val="dk1"/>
                </a:solidFill>
                <a:latin typeface="Courier New"/>
                <a:ea typeface="Courier New"/>
                <a:cs typeface="Courier New"/>
                <a:sym typeface="Courier New"/>
              </a:rPr>
              <a:t>": "255.255.255.0"},</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{"interface": "GigabitEthernet2" ,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"ipaddress": "10.0.3.1",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"subnet_mask": "255.255.255.0"},</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{"interface": "GigabitEthernet3" ,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"ipaddress": "10.0.4.1",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"subnet_mask": "255.255.255.0"}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      }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rPr>
              <a:t>And so on … (if more network devices)</a:t>
            </a:r>
            <a:endParaRPr i="1" sz="800">
              <a:solidFill>
                <a:schemeClr val="dk1"/>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Loop </a:t>
            </a:r>
            <a:r>
              <a:rPr lang="en"/>
              <a:t>Exercise 2 - </a:t>
            </a:r>
            <a:r>
              <a:rPr lang="en"/>
              <a:t>Network Devices Python Script</a:t>
            </a:r>
            <a:endParaRPr/>
          </a:p>
        </p:txBody>
      </p:sp>
      <p:sp>
        <p:nvSpPr>
          <p:cNvPr id="355" name="Google Shape;355;p54"/>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666666"/>
                </a:solidFill>
                <a:highlight>
                  <a:srgbClr val="FFFF00"/>
                </a:highlight>
              </a:rPr>
              <a:t>Code Sample</a:t>
            </a:r>
            <a:r>
              <a:rPr b="1" lang="en" sz="1400">
                <a:solidFill>
                  <a:srgbClr val="666666"/>
                </a:solidFill>
                <a:highlight>
                  <a:srgbClr val="FFFF00"/>
                </a:highlight>
              </a:rPr>
              <a:t> ### All network devices interfaces and ip addresses</a:t>
            </a:r>
            <a:br>
              <a:rPr b="1" lang="en" sz="1100">
                <a:solidFill>
                  <a:schemeClr val="dk1"/>
                </a:solidFill>
              </a:rPr>
            </a:br>
            <a:endParaRPr b="1" sz="1100">
              <a:solidFill>
                <a:schemeClr val="dk1"/>
              </a:solidFill>
            </a:endParaRPr>
          </a:p>
          <a:p>
            <a:pPr indent="0" lvl="0" marL="0" rtl="0" algn="l">
              <a:lnSpc>
                <a:spcPct val="100000"/>
              </a:lnSpc>
              <a:spcBef>
                <a:spcPts val="0"/>
              </a:spcBef>
              <a:spcAft>
                <a:spcPts val="0"/>
              </a:spcAft>
              <a:buNone/>
            </a:pPr>
            <a:r>
              <a:rPr b="1" lang="en" sz="1400">
                <a:solidFill>
                  <a:schemeClr val="dk1"/>
                </a:solidFill>
                <a:latin typeface="Courier New"/>
                <a:ea typeface="Courier New"/>
                <a:cs typeface="Courier New"/>
                <a:sym typeface="Courier New"/>
              </a:rPr>
              <a:t>for </a:t>
            </a:r>
            <a:r>
              <a:rPr lang="en" sz="1400">
                <a:solidFill>
                  <a:schemeClr val="dk1"/>
                </a:solidFill>
                <a:latin typeface="Courier New"/>
                <a:ea typeface="Courier New"/>
                <a:cs typeface="Courier New"/>
                <a:sym typeface="Courier New"/>
              </a:rPr>
              <a:t>g </a:t>
            </a:r>
            <a:r>
              <a:rPr b="1" lang="en" sz="1400">
                <a:solidFill>
                  <a:schemeClr val="dk1"/>
                </a:solidFill>
                <a:latin typeface="Courier New"/>
                <a:ea typeface="Courier New"/>
                <a:cs typeface="Courier New"/>
                <a:sym typeface="Courier New"/>
              </a:rPr>
              <a:t>in </a:t>
            </a:r>
            <a:r>
              <a:rPr lang="en" sz="1400">
                <a:solidFill>
                  <a:schemeClr val="dk1"/>
                </a:solidFill>
                <a:latin typeface="Courier New"/>
                <a:ea typeface="Courier New"/>
                <a:cs typeface="Courier New"/>
                <a:sym typeface="Courier New"/>
              </a:rPr>
              <a:t>rack_struc["</a:t>
            </a:r>
            <a:r>
              <a:rPr lang="en" sz="1400">
                <a:solidFill>
                  <a:schemeClr val="dk1"/>
                </a:solidFill>
                <a:highlight>
                  <a:srgbClr val="FFF2CC"/>
                </a:highlight>
                <a:latin typeface="Courier New"/>
                <a:ea typeface="Courier New"/>
                <a:cs typeface="Courier New"/>
                <a:sym typeface="Courier New"/>
              </a:rPr>
              <a:t>rack</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dk1"/>
                </a:solidFill>
                <a:latin typeface="Courier New"/>
                <a:ea typeface="Courier New"/>
                <a:cs typeface="Courier New"/>
                <a:sym typeface="Courier New"/>
              </a:rPr>
              <a:t>    print(g</a:t>
            </a:r>
            <a:r>
              <a:rPr b="1" lang="en" sz="1400">
                <a:solidFill>
                  <a:srgbClr val="000000"/>
                </a:solidFill>
                <a:highlight>
                  <a:srgbClr val="FFFF00"/>
                </a:highlight>
                <a:latin typeface="Courier New"/>
                <a:ea typeface="Courier New"/>
                <a:cs typeface="Courier New"/>
                <a:sym typeface="Courier New"/>
              </a:rPr>
              <a:t>["device"]["dev_name"]</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dk1"/>
                </a:solidFill>
                <a:latin typeface="Courier New"/>
                <a:ea typeface="Courier New"/>
                <a:cs typeface="Courier New"/>
                <a:sym typeface="Courier New"/>
              </a:rPr>
              <a:t>    </a:t>
            </a:r>
            <a:r>
              <a:rPr b="1" lang="en" sz="1400">
                <a:solidFill>
                  <a:schemeClr val="dk1"/>
                </a:solidFill>
                <a:latin typeface="Courier New"/>
                <a:ea typeface="Courier New"/>
                <a:cs typeface="Courier New"/>
                <a:sym typeface="Courier New"/>
              </a:rPr>
              <a:t>for </a:t>
            </a:r>
            <a:r>
              <a:rPr lang="en" sz="1400">
                <a:solidFill>
                  <a:schemeClr val="dk1"/>
                </a:solidFill>
                <a:latin typeface="Courier New"/>
                <a:ea typeface="Courier New"/>
                <a:cs typeface="Courier New"/>
                <a:sym typeface="Courier New"/>
              </a:rPr>
              <a:t>p </a:t>
            </a:r>
            <a:r>
              <a:rPr b="1" lang="en" sz="1400">
                <a:solidFill>
                  <a:schemeClr val="dk1"/>
                </a:solidFill>
                <a:latin typeface="Courier New"/>
                <a:ea typeface="Courier New"/>
                <a:cs typeface="Courier New"/>
                <a:sym typeface="Courier New"/>
              </a:rPr>
              <a:t>in </a:t>
            </a:r>
            <a:r>
              <a:rPr lang="en" sz="1400">
                <a:solidFill>
                  <a:schemeClr val="dk1"/>
                </a:solidFill>
                <a:latin typeface="Courier New"/>
                <a:ea typeface="Courier New"/>
                <a:cs typeface="Courier New"/>
                <a:sym typeface="Courier New"/>
              </a:rPr>
              <a:t>g</a:t>
            </a:r>
            <a:r>
              <a:rPr lang="en" sz="1400">
                <a:solidFill>
                  <a:schemeClr val="dk1"/>
                </a:solidFill>
                <a:highlight>
                  <a:srgbClr val="FFF2CC"/>
                </a:highlight>
                <a:latin typeface="Courier New"/>
                <a:ea typeface="Courier New"/>
                <a:cs typeface="Courier New"/>
                <a:sym typeface="Courier New"/>
              </a:rPr>
              <a:t>["device"]["interfaces"]</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chemeClr val="dk1"/>
                </a:solidFill>
                <a:latin typeface="Courier New"/>
                <a:ea typeface="Courier New"/>
                <a:cs typeface="Courier New"/>
                <a:sym typeface="Courier New"/>
              </a:rPr>
              <a:t>        print(p</a:t>
            </a:r>
            <a:r>
              <a:rPr b="1" lang="en" sz="1400">
                <a:solidFill>
                  <a:srgbClr val="FFFFFF"/>
                </a:solidFill>
                <a:highlight>
                  <a:srgbClr val="6AA84F"/>
                </a:highlight>
                <a:latin typeface="Courier New"/>
                <a:ea typeface="Courier New"/>
                <a:cs typeface="Courier New"/>
                <a:sym typeface="Courier New"/>
              </a:rPr>
              <a:t>["interface"]</a:t>
            </a:r>
            <a:r>
              <a:rPr lang="en" sz="1400">
                <a:solidFill>
                  <a:schemeClr val="dk1"/>
                </a:solidFill>
                <a:latin typeface="Courier New"/>
                <a:ea typeface="Courier New"/>
                <a:cs typeface="Courier New"/>
                <a:sym typeface="Courier New"/>
              </a:rPr>
              <a:t>+" =&gt; "+p</a:t>
            </a:r>
            <a:r>
              <a:rPr b="1" lang="en" sz="1400">
                <a:solidFill>
                  <a:srgbClr val="FFFFFF"/>
                </a:solidFill>
                <a:highlight>
                  <a:srgbClr val="6AA84F"/>
                </a:highlight>
                <a:latin typeface="Courier New"/>
                <a:ea typeface="Courier New"/>
                <a:cs typeface="Courier New"/>
                <a:sym typeface="Courier New"/>
              </a:rPr>
              <a:t>["ipaddress"]</a:t>
            </a:r>
            <a:r>
              <a:rPr lang="en" sz="1400">
                <a:solidFill>
                  <a:schemeClr val="dk1"/>
                </a:solidFill>
                <a:latin typeface="Courier New"/>
                <a:ea typeface="Courier New"/>
                <a:cs typeface="Courier New"/>
                <a:sym typeface="Courier New"/>
              </a:rPr>
              <a:t>)</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100">
              <a:solidFill>
                <a:schemeClr val="dk1"/>
              </a:solidFill>
            </a:endParaRPr>
          </a:p>
          <a:p>
            <a:pPr indent="0" lvl="0" marL="0" rtl="0" algn="l">
              <a:lnSpc>
                <a:spcPct val="100000"/>
              </a:lnSpc>
              <a:spcBef>
                <a:spcPts val="0"/>
              </a:spcBef>
              <a:spcAft>
                <a:spcPts val="0"/>
              </a:spcAft>
              <a:buNone/>
            </a:pPr>
            <a:r>
              <a:rPr b="1" lang="en">
                <a:solidFill>
                  <a:srgbClr val="666666"/>
                </a:solidFill>
              </a:rPr>
              <a:t>Output</a:t>
            </a:r>
            <a:endParaRPr b="1">
              <a:solidFill>
                <a:srgbClr val="666666"/>
              </a:solidFill>
            </a:endParaRPr>
          </a:p>
          <a:p>
            <a:pPr indent="0" lvl="0" marL="0" rtl="0" algn="l">
              <a:lnSpc>
                <a:spcPct val="100000"/>
              </a:lnSpc>
              <a:spcBef>
                <a:spcPts val="0"/>
              </a:spcBef>
              <a:spcAft>
                <a:spcPts val="0"/>
              </a:spcAft>
              <a:buNone/>
            </a:pPr>
            <a:r>
              <a:rPr b="1" lang="en" sz="1200">
                <a:solidFill>
                  <a:schemeClr val="dk1"/>
                </a:solidFill>
                <a:highlight>
                  <a:srgbClr val="FFFF00"/>
                </a:highlight>
                <a:latin typeface="Courier New"/>
                <a:ea typeface="Courier New"/>
                <a:cs typeface="Courier New"/>
                <a:sym typeface="Courier New"/>
              </a:rPr>
              <a:t>R1</a:t>
            </a:r>
            <a:endParaRPr b="1"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FFFFFF"/>
                </a:solidFill>
                <a:highlight>
                  <a:srgbClr val="6AA84F"/>
                </a:highlight>
                <a:latin typeface="Courier New"/>
                <a:ea typeface="Courier New"/>
                <a:cs typeface="Courier New"/>
                <a:sym typeface="Courier New"/>
              </a:rPr>
              <a:t>GigabitEthernet1 =&gt; 10.0.1.1</a:t>
            </a:r>
            <a:endParaRPr b="1" sz="1200">
              <a:solidFill>
                <a:srgbClr val="FFFFFF"/>
              </a:solidFill>
              <a:highlight>
                <a:srgbClr val="6AA84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GigabitEthernet2 =&gt; 10.0.3.1</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GigabitEthernet3 =&gt; 10.0.4.1</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dk1"/>
                </a:solidFill>
                <a:highlight>
                  <a:srgbClr val="FFFF00"/>
                </a:highlight>
                <a:latin typeface="Courier New"/>
                <a:ea typeface="Courier New"/>
                <a:cs typeface="Courier New"/>
                <a:sym typeface="Courier New"/>
              </a:rPr>
              <a:t>C1</a:t>
            </a:r>
            <a:endParaRPr b="1"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VLAN1 =&gt; 10.0.1.2</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VLAN2 =&gt; 10.0.2.1</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VLAN20 =&gt; 10.0.20.1</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chemeClr val="dk1"/>
                </a:solidFill>
                <a:highlight>
                  <a:srgbClr val="FFFF00"/>
                </a:highlight>
                <a:latin typeface="Courier New"/>
                <a:ea typeface="Courier New"/>
                <a:cs typeface="Courier New"/>
                <a:sym typeface="Courier New"/>
              </a:rPr>
              <a:t>AC</a:t>
            </a:r>
            <a:endParaRPr b="1"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VLAN2 =&gt; 10.0.2.2</a:t>
            </a:r>
            <a:endParaRPr b="1" sz="1500">
              <a:solidFill>
                <a:schemeClr val="dk1"/>
              </a:solidFill>
            </a:endParaRPr>
          </a:p>
          <a:p>
            <a:pPr indent="0" lvl="0" marL="0" rtl="0" algn="l">
              <a:lnSpc>
                <a:spcPct val="100000"/>
              </a:lnSpc>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rPr>
              <a:t>And so on … (if more network devices)</a:t>
            </a:r>
            <a:endParaRPr sz="10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Part 2 </a:t>
            </a:r>
            <a:endParaRPr/>
          </a:p>
        </p:txBody>
      </p:sp>
      <p:sp>
        <p:nvSpPr>
          <p:cNvPr id="361" name="Google Shape;361;p55"/>
          <p:cNvSpPr txBox="1"/>
          <p:nvPr>
            <p:ph idx="1" type="body"/>
          </p:nvPr>
        </p:nvSpPr>
        <p:spPr>
          <a:xfrm>
            <a:off x="311700" y="1152475"/>
            <a:ext cx="8520600" cy="38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B7B7B7"/>
                </a:solidFill>
                <a:highlight>
                  <a:srgbClr val="FFFF00"/>
                </a:highlight>
              </a:rPr>
              <a:t>Part 1: DevNet Associate: Filtering JSON Data </a:t>
            </a:r>
            <a:endParaRPr sz="2000">
              <a:solidFill>
                <a:srgbClr val="B7B7B7"/>
              </a:solidFill>
              <a:highlight>
                <a:srgbClr val="FFFF00"/>
              </a:highlight>
            </a:endParaRPr>
          </a:p>
          <a:p>
            <a:pPr indent="0" lvl="0" marL="0" rtl="0" algn="l">
              <a:spcBef>
                <a:spcPts val="0"/>
              </a:spcBef>
              <a:spcAft>
                <a:spcPts val="0"/>
              </a:spcAft>
              <a:buClr>
                <a:schemeClr val="dk1"/>
              </a:buClr>
              <a:buSzPts val="1100"/>
              <a:buFont typeface="Arial"/>
              <a:buNone/>
            </a:pPr>
            <a:r>
              <a:rPr lang="en" sz="1600">
                <a:solidFill>
                  <a:srgbClr val="B7B7B7"/>
                </a:solidFill>
              </a:rPr>
              <a:t>Description: This part covers some aspects of the DevNet Associate course. Join to learn how to interpret JSON data coming from Webex Teams API, DNAC API, Docker inspect, Ansible.</a:t>
            </a:r>
            <a:endParaRPr sz="1600">
              <a:solidFill>
                <a:srgbClr val="B7B7B7"/>
              </a:solidFill>
            </a:endParaRPr>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b="1" lang="en" sz="2000">
                <a:solidFill>
                  <a:srgbClr val="000000"/>
                </a:solidFill>
                <a:highlight>
                  <a:srgbClr val="FFFF00"/>
                </a:highlight>
              </a:rPr>
              <a:t>Part 2: DevNet Associate: Generating JSON Data </a:t>
            </a:r>
            <a:endParaRPr b="1" sz="2000">
              <a:solidFill>
                <a:srgbClr val="000000"/>
              </a:solidFill>
              <a:highlight>
                <a:srgbClr val="FFFF00"/>
              </a:highlight>
            </a:endParaRPr>
          </a:p>
          <a:p>
            <a:pPr indent="0" lvl="0" marL="0" rtl="0" algn="l">
              <a:spcBef>
                <a:spcPts val="0"/>
              </a:spcBef>
              <a:spcAft>
                <a:spcPts val="0"/>
              </a:spcAft>
              <a:buClr>
                <a:schemeClr val="dk1"/>
              </a:buClr>
              <a:buSzPts val="1100"/>
              <a:buFont typeface="Arial"/>
              <a:buNone/>
            </a:pPr>
            <a:r>
              <a:rPr b="1" lang="en" sz="1600"/>
              <a:t>Description: This part covers some aspects of the DevNet Associate course. Join to learn how to generate JSON data for Webex Teams API, IP Devices and Network Services from a source in the Excel format.</a:t>
            </a:r>
            <a:br>
              <a:rPr lang="en" sz="1600"/>
            </a:b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Problem Statement</a:t>
            </a:r>
            <a:endParaRPr/>
          </a:p>
        </p:txBody>
      </p:sp>
      <p:sp>
        <p:nvSpPr>
          <p:cNvPr id="367" name="Google Shape;367;p56"/>
          <p:cNvSpPr txBox="1"/>
          <p:nvPr>
            <p:ph idx="1" type="body"/>
          </p:nvPr>
        </p:nvSpPr>
        <p:spPr>
          <a:xfrm>
            <a:off x="311700" y="1152475"/>
            <a:ext cx="8520600" cy="76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FF00"/>
                </a:highlight>
              </a:rPr>
              <a:t>C</a:t>
            </a:r>
            <a:r>
              <a:rPr lang="en">
                <a:highlight>
                  <a:srgbClr val="FFFF00"/>
                </a:highlight>
              </a:rPr>
              <a:t>reate Webex Spaces and Members from S</a:t>
            </a:r>
            <a:r>
              <a:rPr lang="en">
                <a:highlight>
                  <a:srgbClr val="FFFF00"/>
                </a:highlight>
              </a:rPr>
              <a:t>ource </a:t>
            </a:r>
            <a:r>
              <a:rPr lang="en">
                <a:highlight>
                  <a:srgbClr val="FFFF00"/>
                </a:highlight>
              </a:rPr>
              <a:t>Data in Excel Format</a:t>
            </a:r>
            <a:endParaRPr>
              <a:highlight>
                <a:srgbClr val="FFFF00"/>
              </a:highlight>
            </a:endParaRPr>
          </a:p>
          <a:p>
            <a:pPr indent="-317500" lvl="0" marL="457200" rtl="0" algn="l">
              <a:spcBef>
                <a:spcPts val="0"/>
              </a:spcBef>
              <a:spcAft>
                <a:spcPts val="0"/>
              </a:spcAft>
              <a:buSzPts val="1400"/>
              <a:buChar char="●"/>
            </a:pPr>
            <a:r>
              <a:rPr lang="en"/>
              <a:t>Transform 2-dimensional structure into h</a:t>
            </a:r>
            <a:r>
              <a:rPr lang="en"/>
              <a:t>ierarchical tree structure</a:t>
            </a:r>
            <a:endParaRPr/>
          </a:p>
          <a:p>
            <a:pPr indent="-317500" lvl="0" marL="457200" rtl="0" algn="l">
              <a:spcBef>
                <a:spcPts val="0"/>
              </a:spcBef>
              <a:spcAft>
                <a:spcPts val="0"/>
              </a:spcAft>
              <a:buSzPts val="1400"/>
              <a:buChar char="●"/>
            </a:pPr>
            <a:r>
              <a:rPr lang="en"/>
              <a:t>Simpler than YANG Model: less hierarchical levels</a:t>
            </a:r>
            <a:endParaRPr/>
          </a:p>
        </p:txBody>
      </p:sp>
      <p:pic>
        <p:nvPicPr>
          <p:cNvPr id="368" name="Google Shape;368;p56"/>
          <p:cNvPicPr preferRelativeResize="0"/>
          <p:nvPr/>
        </p:nvPicPr>
        <p:blipFill>
          <a:blip r:embed="rId3">
            <a:alphaModFix/>
          </a:blip>
          <a:stretch>
            <a:fillRect/>
          </a:stretch>
        </p:blipFill>
        <p:spPr>
          <a:xfrm>
            <a:off x="420875" y="2171675"/>
            <a:ext cx="3114275" cy="2450375"/>
          </a:xfrm>
          <a:prstGeom prst="rect">
            <a:avLst/>
          </a:prstGeom>
          <a:noFill/>
          <a:ln>
            <a:noFill/>
          </a:ln>
        </p:spPr>
      </p:pic>
      <p:pic>
        <p:nvPicPr>
          <p:cNvPr id="369" name="Google Shape;369;p56"/>
          <p:cNvPicPr preferRelativeResize="0"/>
          <p:nvPr/>
        </p:nvPicPr>
        <p:blipFill>
          <a:blip r:embed="rId4">
            <a:alphaModFix/>
          </a:blip>
          <a:stretch>
            <a:fillRect/>
          </a:stretch>
        </p:blipFill>
        <p:spPr>
          <a:xfrm>
            <a:off x="4248600" y="2171676"/>
            <a:ext cx="4583700" cy="2804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Source Spreadsheet </a:t>
            </a:r>
            <a:r>
              <a:rPr lang="en"/>
              <a:t>Webex Groups</a:t>
            </a:r>
            <a:endParaRPr/>
          </a:p>
        </p:txBody>
      </p:sp>
      <p:pic>
        <p:nvPicPr>
          <p:cNvPr id="375" name="Google Shape;375;p57"/>
          <p:cNvPicPr preferRelativeResize="0"/>
          <p:nvPr/>
        </p:nvPicPr>
        <p:blipFill>
          <a:blip r:embed="rId3">
            <a:alphaModFix/>
          </a:blip>
          <a:stretch>
            <a:fillRect/>
          </a:stretch>
        </p:blipFill>
        <p:spPr>
          <a:xfrm>
            <a:off x="223900" y="1128250"/>
            <a:ext cx="4856214" cy="3820975"/>
          </a:xfrm>
          <a:prstGeom prst="rect">
            <a:avLst/>
          </a:prstGeom>
          <a:noFill/>
          <a:ln>
            <a:noFill/>
          </a:ln>
        </p:spPr>
      </p:pic>
      <p:sp>
        <p:nvSpPr>
          <p:cNvPr id="376" name="Google Shape;376;p57"/>
          <p:cNvSpPr txBox="1"/>
          <p:nvPr/>
        </p:nvSpPr>
        <p:spPr>
          <a:xfrm>
            <a:off x="5457550" y="1242250"/>
            <a:ext cx="3503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highlight>
                  <a:srgbClr val="FFFF00"/>
                </a:highlight>
              </a:rPr>
              <a:t>Business Context</a:t>
            </a:r>
            <a:br>
              <a:rPr lang="en">
                <a:solidFill>
                  <a:srgbClr val="666666"/>
                </a:solidFill>
                <a:highlight>
                  <a:srgbClr val="FFFF00"/>
                </a:highlight>
              </a:rPr>
            </a:br>
            <a:br>
              <a:rPr lang="en">
                <a:solidFill>
                  <a:srgbClr val="666666"/>
                </a:solidFill>
                <a:highlight>
                  <a:srgbClr val="FFFFFF"/>
                </a:highlight>
              </a:rPr>
            </a:br>
            <a:r>
              <a:rPr lang="en">
                <a:solidFill>
                  <a:srgbClr val="666666"/>
                </a:solidFill>
              </a:rPr>
              <a:t>At a recent meeting it was decided that </a:t>
            </a:r>
            <a:r>
              <a:rPr lang="en">
                <a:solidFill>
                  <a:srgbClr val="666666"/>
                </a:solidFill>
              </a:rPr>
              <a:t>a number of </a:t>
            </a:r>
            <a:r>
              <a:rPr lang="en"/>
              <a:t>new Webex groups</a:t>
            </a:r>
            <a:r>
              <a:rPr lang="en">
                <a:solidFill>
                  <a:srgbClr val="666666"/>
                </a:solidFill>
              </a:rPr>
              <a:t> should be created, each with several members.</a:t>
            </a:r>
            <a:endParaRPr>
              <a:solidFill>
                <a:srgbClr val="666666"/>
              </a:solidFill>
            </a:endParaRPr>
          </a:p>
          <a:p>
            <a:pPr indent="0" lvl="0" marL="457200" rtl="0" algn="l">
              <a:spcBef>
                <a:spcPts val="0"/>
              </a:spcBef>
              <a:spcAft>
                <a:spcPts val="0"/>
              </a:spcAft>
              <a:buNone/>
            </a:pPr>
            <a:r>
              <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The </a:t>
            </a:r>
            <a:r>
              <a:rPr lang="en"/>
              <a:t>spreadsheet </a:t>
            </a:r>
            <a:r>
              <a:rPr lang="en">
                <a:solidFill>
                  <a:srgbClr val="666666"/>
                </a:solidFill>
              </a:rPr>
              <a:t>on the left was created by communication and sent to Webex admin. </a:t>
            </a:r>
            <a:endParaRPr>
              <a:solidFill>
                <a:srgbClr val="666666"/>
              </a:solidFill>
            </a:endParaRPr>
          </a:p>
          <a:p>
            <a:pPr indent="0" lvl="0" marL="457200" rtl="0" algn="l">
              <a:spcBef>
                <a:spcPts val="0"/>
              </a:spcBef>
              <a:spcAft>
                <a:spcPts val="0"/>
              </a:spcAft>
              <a:buNone/>
            </a:pPr>
            <a:r>
              <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The decision was made that </a:t>
            </a:r>
            <a:r>
              <a:rPr lang="en"/>
              <a:t>JSON </a:t>
            </a:r>
            <a:r>
              <a:rPr lang="en">
                <a:solidFill>
                  <a:srgbClr val="666666"/>
                </a:solidFill>
              </a:rPr>
              <a:t>should be used as an intermediate format to </a:t>
            </a:r>
            <a:r>
              <a:rPr lang="en"/>
              <a:t>automate </a:t>
            </a:r>
            <a:r>
              <a:rPr lang="en">
                <a:solidFill>
                  <a:srgbClr val="666666"/>
                </a:solidFill>
              </a:rPr>
              <a:t>the creation of new groups and memberships.</a:t>
            </a:r>
            <a:endParaRPr>
              <a:solidFill>
                <a:srgbClr val="666666"/>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1 - </a:t>
            </a:r>
            <a:r>
              <a:rPr lang="en"/>
              <a:t>Target Structure</a:t>
            </a:r>
            <a:r>
              <a:rPr lang="en"/>
              <a:t> Webex Groups</a:t>
            </a:r>
            <a:endParaRPr/>
          </a:p>
        </p:txBody>
      </p:sp>
      <p:sp>
        <p:nvSpPr>
          <p:cNvPr id="382" name="Google Shape;382;p58"/>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groups_struc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b="1" lang="en" sz="1100">
                <a:solidFill>
                  <a:schemeClr val="dk1"/>
                </a:solidFill>
                <a:highlight>
                  <a:srgbClr val="FFF2CC"/>
                </a:highlight>
                <a:latin typeface="Courier New"/>
                <a:ea typeface="Courier New"/>
                <a:cs typeface="Courier New"/>
                <a:sym typeface="Courier New"/>
              </a:rPr>
              <a:t>groups</a:t>
            </a: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r>
              <a:rPr b="1" lang="en" sz="1100">
                <a:solidFill>
                  <a:srgbClr val="000000"/>
                </a:solidFill>
                <a:highlight>
                  <a:srgbClr val="FFFF00"/>
                </a:highlight>
                <a:latin typeface="Courier New"/>
                <a:ea typeface="Courier New"/>
                <a:cs typeface="Courier New"/>
                <a:sym typeface="Courier New"/>
              </a:rPr>
              <a:t>group</a:t>
            </a:r>
            <a:r>
              <a:rPr lang="en" sz="1100">
                <a:solidFill>
                  <a:schemeClr val="dk1"/>
                </a:solidFill>
                <a:latin typeface="Courier New"/>
                <a:ea typeface="Courier New"/>
                <a:cs typeface="Courier New"/>
                <a:sym typeface="Courier New"/>
              </a:rPr>
              <a:t>": { "group_id": "G-A"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r>
              <a:rPr b="1" lang="en" sz="1100">
                <a:solidFill>
                  <a:srgbClr val="000000"/>
                </a:solidFill>
                <a:highlight>
                  <a:srgbClr val="FFFF00"/>
                </a:highlight>
                <a:latin typeface="Courier New"/>
                <a:ea typeface="Courier New"/>
                <a:cs typeface="Courier New"/>
                <a:sym typeface="Courier New"/>
              </a:rPr>
              <a:t>group_name</a:t>
            </a:r>
            <a:r>
              <a:rPr lang="en" sz="1100">
                <a:solidFill>
                  <a:schemeClr val="dk1"/>
                </a:solidFill>
                <a:latin typeface="Courier New"/>
                <a:ea typeface="Courier New"/>
                <a:cs typeface="Courier New"/>
                <a:sym typeface="Courier New"/>
              </a:rPr>
              <a:t>": "DEVASC_A"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rgbClr val="000000"/>
                </a:solidFill>
                <a:highlight>
                  <a:srgbClr val="FFF2CC"/>
                </a:highlight>
                <a:latin typeface="Courier New"/>
                <a:ea typeface="Courier New"/>
                <a:cs typeface="Courier New"/>
                <a:sym typeface="Courier New"/>
              </a:rPr>
              <a:t>members</a:t>
            </a:r>
            <a:r>
              <a:rPr lang="en" sz="1100">
                <a:solidFill>
                  <a:schemeClr val="dk1"/>
                </a:solidFill>
                <a:latin typeface="Courier New"/>
                <a:ea typeface="Courier New"/>
                <a:cs typeface="Courier New"/>
                <a:sym typeface="Courier New"/>
              </a:rPr>
              <a:t>":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"P-1" , "</a:t>
            </a:r>
            <a:r>
              <a:rPr b="1" lang="en" sz="1100">
                <a:solidFill>
                  <a:srgbClr val="FF9900"/>
                </a:solidFill>
                <a:highlight>
                  <a:srgbClr val="FFFFFF"/>
                </a:highlight>
                <a:latin typeface="Courier New"/>
                <a:ea typeface="Courier New"/>
                <a:cs typeface="Courier New"/>
                <a:sym typeface="Courier New"/>
              </a:rPr>
              <a:t>person_name</a:t>
            </a:r>
            <a:r>
              <a:rPr lang="en" sz="1100">
                <a:solidFill>
                  <a:schemeClr val="dk1"/>
                </a:solidFill>
                <a:latin typeface="Courier New"/>
                <a:ea typeface="Courier New"/>
                <a:cs typeface="Courier New"/>
                <a:sym typeface="Courier New"/>
              </a:rPr>
              <a:t>": "Noel", "</a:t>
            </a:r>
            <a:r>
              <a:rPr b="1" lang="en" sz="1100">
                <a:solidFill>
                  <a:srgbClr val="FF9900"/>
                </a:solidFill>
                <a:highlight>
                  <a:srgbClr val="FFFFFF"/>
                </a:highlight>
                <a:latin typeface="Courier New"/>
                <a:ea typeface="Courier New"/>
                <a:cs typeface="Courier New"/>
                <a:sym typeface="Courier New"/>
              </a:rPr>
              <a:t>email</a:t>
            </a:r>
            <a:r>
              <a:rPr lang="en" sz="1100">
                <a:solidFill>
                  <a:schemeClr val="dk1"/>
                </a:solidFill>
                <a:latin typeface="Courier New"/>
                <a:ea typeface="Courier New"/>
                <a:cs typeface="Courier New"/>
                <a:sym typeface="Courier New"/>
              </a:rPr>
              <a:t>": "noel@odisee.be"},</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"P-2" , "</a:t>
            </a:r>
            <a:r>
              <a:rPr b="1" lang="en" sz="1100">
                <a:solidFill>
                  <a:srgbClr val="FF9900"/>
                </a:solidFill>
                <a:highlight>
                  <a:srgbClr val="FFFFFF"/>
                </a:highlight>
                <a:latin typeface="Courier New"/>
                <a:ea typeface="Courier New"/>
                <a:cs typeface="Courier New"/>
                <a:sym typeface="Courier New"/>
              </a:rPr>
              <a:t>person_name</a:t>
            </a:r>
            <a:r>
              <a:rPr lang="en" sz="1100">
                <a:solidFill>
                  <a:schemeClr val="dk1"/>
                </a:solidFill>
                <a:latin typeface="Courier New"/>
                <a:ea typeface="Courier New"/>
                <a:cs typeface="Courier New"/>
                <a:sym typeface="Courier New"/>
              </a:rPr>
              <a:t>": "Mary", "</a:t>
            </a:r>
            <a:r>
              <a:rPr b="1" lang="en" sz="1100">
                <a:solidFill>
                  <a:srgbClr val="FF9900"/>
                </a:solidFill>
                <a:highlight>
                  <a:srgbClr val="FFFFFF"/>
                </a:highlight>
                <a:latin typeface="Courier New"/>
                <a:ea typeface="Courier New"/>
                <a:cs typeface="Courier New"/>
                <a:sym typeface="Courier New"/>
              </a:rPr>
              <a:t>email</a:t>
            </a:r>
            <a:r>
              <a:rPr lang="en" sz="1100">
                <a:solidFill>
                  <a:schemeClr val="dk1"/>
                </a:solidFill>
                <a:latin typeface="Courier New"/>
                <a:ea typeface="Courier New"/>
                <a:cs typeface="Courier New"/>
                <a:sym typeface="Courier New"/>
              </a:rPr>
              <a:t>": "mary@odisee.be"},</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"P-3" , "</a:t>
            </a:r>
            <a:r>
              <a:rPr b="1" lang="en" sz="1100">
                <a:solidFill>
                  <a:srgbClr val="FF9900"/>
                </a:solidFill>
                <a:highlight>
                  <a:srgbClr val="FFFFFF"/>
                </a:highlight>
                <a:latin typeface="Courier New"/>
                <a:ea typeface="Courier New"/>
                <a:cs typeface="Courier New"/>
                <a:sym typeface="Courier New"/>
              </a:rPr>
              <a:t>person_name</a:t>
            </a:r>
            <a:r>
              <a:rPr lang="en" sz="1100">
                <a:solidFill>
                  <a:schemeClr val="dk1"/>
                </a:solidFill>
                <a:latin typeface="Courier New"/>
                <a:ea typeface="Courier New"/>
                <a:cs typeface="Courier New"/>
                <a:sym typeface="Courier New"/>
              </a:rPr>
              <a:t>": "Jens", "</a:t>
            </a:r>
            <a:r>
              <a:rPr b="1" lang="en" sz="1100">
                <a:solidFill>
                  <a:srgbClr val="FF9900"/>
                </a:solidFill>
                <a:highlight>
                  <a:srgbClr val="FFFFFF"/>
                </a:highlight>
                <a:latin typeface="Courier New"/>
                <a:ea typeface="Courier New"/>
                <a:cs typeface="Courier New"/>
                <a:sym typeface="Courier New"/>
              </a:rPr>
              <a:t>email</a:t>
            </a:r>
            <a:r>
              <a:rPr lang="en" sz="1100">
                <a:solidFill>
                  <a:schemeClr val="dk1"/>
                </a:solidFill>
                <a:latin typeface="Courier New"/>
                <a:ea typeface="Courier New"/>
                <a:cs typeface="Courier New"/>
                <a:sym typeface="Courier New"/>
              </a:rPr>
              <a:t>": "jens@odisee.be"}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r>
              <a:rPr b="1" lang="en" sz="1100">
                <a:solidFill>
                  <a:schemeClr val="dk1"/>
                </a:solidFill>
                <a:highlight>
                  <a:srgbClr val="FFFF00"/>
                </a:highlight>
                <a:latin typeface="Courier New"/>
                <a:ea typeface="Courier New"/>
                <a:cs typeface="Courier New"/>
                <a:sym typeface="Courier New"/>
              </a:rPr>
              <a:t>group</a:t>
            </a:r>
            <a:r>
              <a:rPr lang="en" sz="1100">
                <a:solidFill>
                  <a:schemeClr val="dk1"/>
                </a:solidFill>
                <a:latin typeface="Courier New"/>
                <a:ea typeface="Courier New"/>
                <a:cs typeface="Courier New"/>
                <a:sym typeface="Courier New"/>
              </a:rPr>
              <a:t>": { "group_id": "G-B"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r>
              <a:rPr b="1" lang="en" sz="1100">
                <a:solidFill>
                  <a:schemeClr val="dk1"/>
                </a:solidFill>
                <a:highlight>
                  <a:srgbClr val="FFFF00"/>
                </a:highlight>
                <a:latin typeface="Courier New"/>
                <a:ea typeface="Courier New"/>
                <a:cs typeface="Courier New"/>
                <a:sym typeface="Courier New"/>
              </a:rPr>
              <a:t>group_name</a:t>
            </a:r>
            <a:r>
              <a:rPr lang="en" sz="1100">
                <a:solidFill>
                  <a:schemeClr val="dk1"/>
                </a:solidFill>
                <a:latin typeface="Courier New"/>
                <a:ea typeface="Courier New"/>
                <a:cs typeface="Courier New"/>
                <a:sym typeface="Courier New"/>
              </a:rPr>
              <a:t>": "DEVASC_B"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r>
              <a:rPr lang="en" sz="1100">
                <a:solidFill>
                  <a:schemeClr val="dk1"/>
                </a:solidFill>
                <a:highlight>
                  <a:srgbClr val="FFF2CC"/>
                </a:highlight>
                <a:latin typeface="Courier New"/>
                <a:ea typeface="Courier New"/>
                <a:cs typeface="Courier New"/>
                <a:sym typeface="Courier New"/>
              </a:rPr>
              <a:t>members</a:t>
            </a:r>
            <a:r>
              <a:rPr lang="en" sz="1100">
                <a:solidFill>
                  <a:schemeClr val="dk1"/>
                </a:solidFill>
                <a:latin typeface="Courier New"/>
                <a:ea typeface="Courier New"/>
                <a:cs typeface="Courier New"/>
                <a:sym typeface="Courier New"/>
              </a:rPr>
              <a:t>":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"P-4" ,"</a:t>
            </a:r>
            <a:r>
              <a:rPr b="1" lang="en" sz="1100">
                <a:solidFill>
                  <a:srgbClr val="FF9900"/>
                </a:solidFill>
                <a:highlight>
                  <a:srgbClr val="FFFFFF"/>
                </a:highlight>
                <a:latin typeface="Courier New"/>
                <a:ea typeface="Courier New"/>
                <a:cs typeface="Courier New"/>
                <a:sym typeface="Courier New"/>
              </a:rPr>
              <a:t>person_name</a:t>
            </a:r>
            <a:r>
              <a:rPr lang="en" sz="1100">
                <a:solidFill>
                  <a:schemeClr val="dk1"/>
                </a:solidFill>
                <a:latin typeface="Courier New"/>
                <a:ea typeface="Courier New"/>
                <a:cs typeface="Courier New"/>
                <a:sym typeface="Courier New"/>
              </a:rPr>
              <a:t>": "Ives", "</a:t>
            </a:r>
            <a:r>
              <a:rPr b="1" lang="en" sz="1100">
                <a:solidFill>
                  <a:srgbClr val="FF9900"/>
                </a:solidFill>
                <a:highlight>
                  <a:srgbClr val="FFFFFF"/>
                </a:highlight>
                <a:latin typeface="Courier New"/>
                <a:ea typeface="Courier New"/>
                <a:cs typeface="Courier New"/>
                <a:sym typeface="Courier New"/>
              </a:rPr>
              <a:t>email</a:t>
            </a:r>
            <a:r>
              <a:rPr lang="en" sz="1100">
                <a:solidFill>
                  <a:schemeClr val="dk1"/>
                </a:solidFill>
                <a:latin typeface="Courier New"/>
                <a:ea typeface="Courier New"/>
                <a:cs typeface="Courier New"/>
                <a:sym typeface="Courier New"/>
              </a:rPr>
              <a:t>": "ives@odisee.be"},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"P-5" ,"</a:t>
            </a:r>
            <a:r>
              <a:rPr b="1" lang="en" sz="1100">
                <a:solidFill>
                  <a:srgbClr val="FF9900"/>
                </a:solidFill>
                <a:highlight>
                  <a:srgbClr val="FFFFFF"/>
                </a:highlight>
                <a:latin typeface="Courier New"/>
                <a:ea typeface="Courier New"/>
                <a:cs typeface="Courier New"/>
                <a:sym typeface="Courier New"/>
              </a:rPr>
              <a:t>person_name</a:t>
            </a:r>
            <a:r>
              <a:rPr lang="en" sz="1100">
                <a:solidFill>
                  <a:schemeClr val="dk1"/>
                </a:solidFill>
                <a:latin typeface="Courier New"/>
                <a:ea typeface="Courier New"/>
                <a:cs typeface="Courier New"/>
                <a:sym typeface="Courier New"/>
              </a:rPr>
              <a:t>": "John", "</a:t>
            </a:r>
            <a:r>
              <a:rPr b="1" lang="en" sz="1100">
                <a:solidFill>
                  <a:srgbClr val="FF9900"/>
                </a:solidFill>
                <a:highlight>
                  <a:srgbClr val="FFFFFF"/>
                </a:highlight>
                <a:latin typeface="Courier New"/>
                <a:ea typeface="Courier New"/>
                <a:cs typeface="Courier New"/>
                <a:sym typeface="Courier New"/>
              </a:rPr>
              <a:t>email</a:t>
            </a:r>
            <a:r>
              <a:rPr lang="en" sz="1100">
                <a:solidFill>
                  <a:schemeClr val="dk1"/>
                </a:solidFill>
                <a:latin typeface="Courier New"/>
                <a:ea typeface="Courier New"/>
                <a:cs typeface="Courier New"/>
                <a:sym typeface="Courier New"/>
              </a:rPr>
              <a:t>": "john@odisee.be"},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{"person_id": "P-6" ,"</a:t>
            </a:r>
            <a:r>
              <a:rPr b="1" lang="en" sz="1100">
                <a:solidFill>
                  <a:srgbClr val="FF9900"/>
                </a:solidFill>
                <a:highlight>
                  <a:srgbClr val="FFFFFF"/>
                </a:highlight>
                <a:latin typeface="Courier New"/>
                <a:ea typeface="Courier New"/>
                <a:cs typeface="Courier New"/>
                <a:sym typeface="Courier New"/>
              </a:rPr>
              <a:t>person_name</a:t>
            </a:r>
            <a:r>
              <a:rPr lang="en" sz="1100">
                <a:solidFill>
                  <a:schemeClr val="dk1"/>
                </a:solidFill>
                <a:latin typeface="Courier New"/>
                <a:ea typeface="Courier New"/>
                <a:cs typeface="Courier New"/>
                <a:sym typeface="Courier New"/>
              </a:rPr>
              <a:t>": "Alec", "</a:t>
            </a:r>
            <a:r>
              <a:rPr b="1" lang="en" sz="1100">
                <a:solidFill>
                  <a:srgbClr val="FF9900"/>
                </a:solidFill>
                <a:highlight>
                  <a:srgbClr val="FFFFFF"/>
                </a:highlight>
                <a:latin typeface="Courier New"/>
                <a:ea typeface="Courier New"/>
                <a:cs typeface="Courier New"/>
                <a:sym typeface="Courier New"/>
              </a:rPr>
              <a:t>email</a:t>
            </a:r>
            <a:r>
              <a:rPr lang="en" sz="1100">
                <a:solidFill>
                  <a:schemeClr val="dk1"/>
                </a:solidFill>
                <a:latin typeface="Courier New"/>
                <a:ea typeface="Courier New"/>
                <a:cs typeface="Courier New"/>
                <a:sym typeface="Courier New"/>
              </a:rPr>
              <a:t>": "alec@odisee.be"}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a:t>
            </a:r>
            <a:endParaRPr sz="2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Clr>
                <a:schemeClr val="dk1"/>
              </a:buClr>
              <a:buSzPts val="1100"/>
              <a:buFont typeface="Arial"/>
              <a:buNone/>
            </a:pPr>
            <a:r>
              <a:rPr lang="en"/>
              <a:t>Task 1 - Step 1: Define Python Data Rules</a:t>
            </a:r>
            <a:endParaRPr/>
          </a:p>
        </p:txBody>
      </p:sp>
      <p:sp>
        <p:nvSpPr>
          <p:cNvPr id="388" name="Google Shape;388;p59"/>
          <p:cNvSpPr txBox="1"/>
          <p:nvPr>
            <p:ph idx="1" type="body"/>
          </p:nvPr>
        </p:nvSpPr>
        <p:spPr>
          <a:xfrm>
            <a:off x="311700" y="1152475"/>
            <a:ext cx="8520600" cy="3726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666666"/>
                </a:solidFill>
                <a:highlight>
                  <a:srgbClr val="FFFF00"/>
                </a:highlight>
                <a:latin typeface="Courier New"/>
                <a:ea typeface="Courier New"/>
                <a:cs typeface="Courier New"/>
                <a:sym typeface="Courier New"/>
              </a:rPr>
              <a:t>### REWRITING RULES TO GENERATE THE DATA STRUCTURE</a:t>
            </a:r>
            <a:endParaRPr b="1" sz="16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6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600">
                <a:solidFill>
                  <a:srgbClr val="666666"/>
                </a:solidFill>
                <a:latin typeface="Courier New"/>
                <a:ea typeface="Courier New"/>
                <a:cs typeface="Courier New"/>
                <a:sym typeface="Courier New"/>
              </a:rPr>
              <a:t>Most of the time you will have to manage structures of type </a:t>
            </a:r>
            <a:r>
              <a:rPr b="1" lang="en" sz="1600">
                <a:solidFill>
                  <a:srgbClr val="000000"/>
                </a:solidFill>
                <a:highlight>
                  <a:srgbClr val="FFF2CC"/>
                </a:highlight>
                <a:latin typeface="Courier New"/>
                <a:ea typeface="Courier New"/>
                <a:cs typeface="Courier New"/>
                <a:sym typeface="Courier New"/>
              </a:rPr>
              <a:t>dict </a:t>
            </a:r>
            <a:r>
              <a:rPr b="1" lang="en" sz="1600">
                <a:solidFill>
                  <a:srgbClr val="666666"/>
                </a:solidFill>
                <a:highlight>
                  <a:srgbClr val="FFF2CC"/>
                </a:highlight>
                <a:latin typeface="Courier New"/>
                <a:ea typeface="Courier New"/>
                <a:cs typeface="Courier New"/>
                <a:sym typeface="Courier New"/>
              </a:rPr>
              <a:t> </a:t>
            </a:r>
            <a:r>
              <a:rPr b="1" lang="en" sz="1600">
                <a:solidFill>
                  <a:srgbClr val="666666"/>
                </a:solidFill>
                <a:latin typeface="Courier New"/>
                <a:ea typeface="Courier New"/>
                <a:cs typeface="Courier New"/>
                <a:sym typeface="Courier New"/>
              </a:rPr>
              <a:t>and </a:t>
            </a:r>
            <a:r>
              <a:rPr b="1" lang="en" sz="1600">
                <a:solidFill>
                  <a:srgbClr val="FFFFFF"/>
                </a:solidFill>
                <a:highlight>
                  <a:srgbClr val="A4C2F4"/>
                </a:highlight>
                <a:latin typeface="Courier New"/>
                <a:ea typeface="Courier New"/>
                <a:cs typeface="Courier New"/>
                <a:sym typeface="Courier New"/>
              </a:rPr>
              <a:t>list</a:t>
            </a:r>
            <a:r>
              <a:rPr b="1" lang="en" sz="1600">
                <a:solidFill>
                  <a:srgbClr val="666666"/>
                </a:solidFill>
                <a:latin typeface="Courier New"/>
                <a:ea typeface="Courier New"/>
                <a:cs typeface="Courier New"/>
                <a:sym typeface="Courier New"/>
              </a:rPr>
              <a:t>. These are very common for JSON data exchange.</a:t>
            </a:r>
            <a:endParaRPr b="1" sz="16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rgbClr val="000000"/>
                </a:solidFill>
                <a:highlight>
                  <a:srgbClr val="FFF2CC"/>
                </a:highlight>
                <a:latin typeface="Courier New"/>
                <a:ea typeface="Courier New"/>
                <a:cs typeface="Courier New"/>
                <a:sym typeface="Courier New"/>
              </a:rPr>
              <a:t>member_dict </a:t>
            </a:r>
            <a:r>
              <a:rPr lang="en" sz="1400">
                <a:solidFill>
                  <a:srgbClr val="000000"/>
                </a:solidFill>
                <a:latin typeface="Courier New"/>
                <a:ea typeface="Courier New"/>
                <a:cs typeface="Courier New"/>
                <a:sym typeface="Courier New"/>
              </a:rPr>
              <a:t>  =&gt;  {"person_name": "x", "email": "y", "group":"z"}</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rgbClr val="FFFFFF"/>
                </a:solidFill>
                <a:highlight>
                  <a:srgbClr val="A4C2F4"/>
                </a:highlight>
                <a:latin typeface="Courier New"/>
                <a:ea typeface="Courier New"/>
                <a:cs typeface="Courier New"/>
                <a:sym typeface="Courier New"/>
              </a:rPr>
              <a:t>member_list </a:t>
            </a:r>
            <a:r>
              <a:rPr lang="en" sz="1400">
                <a:solidFill>
                  <a:srgbClr val="000000"/>
                </a:solidFill>
                <a:latin typeface="Courier New"/>
                <a:ea typeface="Courier New"/>
                <a:cs typeface="Courier New"/>
                <a:sym typeface="Courier New"/>
              </a:rPr>
              <a:t>  =&gt;  [member_dict]</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rgbClr val="000000"/>
                </a:solidFill>
                <a:highlight>
                  <a:srgbClr val="FFF2CC"/>
                </a:highlight>
                <a:latin typeface="Courier New"/>
                <a:ea typeface="Courier New"/>
                <a:cs typeface="Courier New"/>
                <a:sym typeface="Courier New"/>
              </a:rPr>
              <a:t>group_dict </a:t>
            </a:r>
            <a:r>
              <a:rPr lang="en" sz="1400">
                <a:solidFill>
                  <a:srgbClr val="000000"/>
                </a:solidFill>
                <a:latin typeface="Courier New"/>
                <a:ea typeface="Courier New"/>
                <a:cs typeface="Courier New"/>
                <a:sym typeface="Courier New"/>
              </a:rPr>
              <a:t>   =&gt;  {group_name, member_list} | {group_name, [member_dict]}  </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rgbClr val="FFFFFF"/>
                </a:solidFill>
                <a:highlight>
                  <a:srgbClr val="A4C2F4"/>
                </a:highlight>
                <a:latin typeface="Courier New"/>
                <a:ea typeface="Courier New"/>
                <a:cs typeface="Courier New"/>
                <a:sym typeface="Courier New"/>
              </a:rPr>
              <a:t>group_list </a:t>
            </a:r>
            <a:r>
              <a:rPr lang="en" sz="1400">
                <a:solidFill>
                  <a:srgbClr val="000000"/>
                </a:solidFill>
                <a:latin typeface="Courier New"/>
                <a:ea typeface="Courier New"/>
                <a:cs typeface="Courier New"/>
                <a:sym typeface="Courier New"/>
              </a:rPr>
              <a:t>   =&gt;  [group_dict]</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rgbClr val="000000"/>
                </a:solidFill>
                <a:highlight>
                  <a:srgbClr val="FFFF00"/>
                </a:highlight>
                <a:latin typeface="Courier New"/>
                <a:ea typeface="Courier New"/>
                <a:cs typeface="Courier New"/>
                <a:sym typeface="Courier New"/>
              </a:rPr>
              <a:t>groups_struc </a:t>
            </a:r>
            <a:r>
              <a:rPr lang="en" sz="1400">
                <a:solidFill>
                  <a:srgbClr val="000000"/>
                </a:solidFill>
                <a:latin typeface="Courier New"/>
                <a:ea typeface="Courier New"/>
                <a:cs typeface="Courier New"/>
                <a:sym typeface="Courier New"/>
              </a:rPr>
              <a:t> =&gt;  {group_list} | {[group_dict]}</a:t>
            </a:r>
            <a:endParaRPr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600">
              <a:solidFill>
                <a:srgbClr val="000000"/>
              </a:solidFill>
            </a:endParaRPr>
          </a:p>
          <a:p>
            <a:pPr indent="0" lvl="0" marL="0" rtl="0" algn="l">
              <a:spcBef>
                <a:spcPts val="0"/>
              </a:spcBef>
              <a:spcAft>
                <a:spcPts val="0"/>
              </a:spcAft>
              <a:buClr>
                <a:schemeClr val="dk1"/>
              </a:buClr>
              <a:buSzPts val="1100"/>
              <a:buFont typeface="Arial"/>
              <a:buNone/>
            </a:pPr>
            <a:r>
              <a:t/>
            </a:r>
            <a:endParaRPr b="1" sz="1600">
              <a:latin typeface="Courier New"/>
              <a:ea typeface="Courier New"/>
              <a:cs typeface="Courier New"/>
              <a:sym typeface="Courier New"/>
            </a:endParaRPr>
          </a:p>
          <a:p>
            <a:pPr indent="0" lvl="0" marL="0" rtl="0" algn="l">
              <a:spcBef>
                <a:spcPts val="0"/>
              </a:spcBef>
              <a:spcAft>
                <a:spcPts val="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Useful Coding Skills for NetAcad Instructors</a:t>
            </a:r>
            <a:endParaRPr/>
          </a:p>
        </p:txBody>
      </p:sp>
      <p:sp>
        <p:nvSpPr>
          <p:cNvPr id="118" name="Google Shape;118;p15"/>
          <p:cNvSpPr txBox="1"/>
          <p:nvPr>
            <p:ph idx="1" type="body"/>
          </p:nvPr>
        </p:nvSpPr>
        <p:spPr>
          <a:xfrm>
            <a:off x="311700" y="1152475"/>
            <a:ext cx="8520600" cy="375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If you are teaching the DevNet Associate Course or the Emerging Technology Courses, the following Python coding skills are relevant:</a:t>
            </a:r>
            <a:endParaRPr/>
          </a:p>
          <a:p>
            <a:pPr indent="-317500" lvl="0" marL="457200" rtl="0" algn="l">
              <a:spcBef>
                <a:spcPts val="0"/>
              </a:spcBef>
              <a:spcAft>
                <a:spcPts val="0"/>
              </a:spcAft>
              <a:buSzPts val="1400"/>
              <a:buChar char="●"/>
            </a:pPr>
            <a:r>
              <a:rPr lang="en">
                <a:highlight>
                  <a:srgbClr val="FFFF00"/>
                </a:highlight>
              </a:rPr>
              <a:t>Constructing API Calls</a:t>
            </a:r>
            <a:r>
              <a:rPr lang="en">
                <a:highlight>
                  <a:srgbClr val="FFFFFF"/>
                </a:highlight>
              </a:rPr>
              <a:t> using Python</a:t>
            </a:r>
            <a:endParaRPr>
              <a:highlight>
                <a:srgbClr val="FFFFFF"/>
              </a:highlight>
            </a:endParaRPr>
          </a:p>
          <a:p>
            <a:pPr indent="-317500" lvl="1" marL="914400" rtl="0" algn="l">
              <a:spcBef>
                <a:spcPts val="0"/>
              </a:spcBef>
              <a:spcAft>
                <a:spcPts val="0"/>
              </a:spcAft>
              <a:buSzPts val="1400"/>
              <a:buChar char="○"/>
            </a:pPr>
            <a:r>
              <a:rPr lang="en"/>
              <a:t>URI, URL</a:t>
            </a:r>
            <a:endParaRPr/>
          </a:p>
          <a:p>
            <a:pPr indent="-317500" lvl="1" marL="914400" rtl="0" algn="l">
              <a:spcBef>
                <a:spcPts val="0"/>
              </a:spcBef>
              <a:spcAft>
                <a:spcPts val="0"/>
              </a:spcAft>
              <a:buSzPts val="1400"/>
              <a:buChar char="○"/>
            </a:pPr>
            <a:r>
              <a:rPr lang="en"/>
              <a:t>Authentication &amp; Authorization</a:t>
            </a:r>
            <a:endParaRPr/>
          </a:p>
          <a:p>
            <a:pPr indent="-317500" lvl="0" marL="457200" rtl="0" algn="l">
              <a:spcBef>
                <a:spcPts val="0"/>
              </a:spcBef>
              <a:spcAft>
                <a:spcPts val="0"/>
              </a:spcAft>
              <a:buSzPts val="1400"/>
              <a:buChar char="●"/>
            </a:pPr>
            <a:r>
              <a:rPr lang="en">
                <a:highlight>
                  <a:srgbClr val="FFFF00"/>
                </a:highlight>
              </a:rPr>
              <a:t>Managing JSON Exchange Data</a:t>
            </a:r>
            <a:r>
              <a:rPr lang="en">
                <a:highlight>
                  <a:srgbClr val="FFFFFF"/>
                </a:highlight>
              </a:rPr>
              <a:t> using Python</a:t>
            </a:r>
            <a:endParaRPr>
              <a:highlight>
                <a:srgbClr val="FFFFFF"/>
              </a:highlight>
            </a:endParaRPr>
          </a:p>
          <a:p>
            <a:pPr indent="-317500" lvl="1" marL="914400" rtl="0" algn="l">
              <a:spcBef>
                <a:spcPts val="0"/>
              </a:spcBef>
              <a:spcAft>
                <a:spcPts val="0"/>
              </a:spcAft>
              <a:buSzPts val="1400"/>
              <a:buChar char="○"/>
            </a:pPr>
            <a:r>
              <a:rPr lang="en"/>
              <a:t>Response data</a:t>
            </a:r>
            <a:endParaRPr/>
          </a:p>
          <a:p>
            <a:pPr indent="-317500" lvl="1" marL="914400" rtl="0" algn="l">
              <a:spcBef>
                <a:spcPts val="0"/>
              </a:spcBef>
              <a:spcAft>
                <a:spcPts val="0"/>
              </a:spcAft>
              <a:buSzPts val="1400"/>
              <a:buChar char="○"/>
            </a:pPr>
            <a:r>
              <a:rPr lang="en"/>
              <a:t>Data Types</a:t>
            </a:r>
            <a:endParaRPr/>
          </a:p>
          <a:p>
            <a:pPr indent="-317500" lvl="1" marL="914400" rtl="0" algn="l">
              <a:spcBef>
                <a:spcPts val="0"/>
              </a:spcBef>
              <a:spcAft>
                <a:spcPts val="0"/>
              </a:spcAft>
              <a:buSzPts val="1400"/>
              <a:buChar char="○"/>
            </a:pPr>
            <a:r>
              <a:rPr lang="en"/>
              <a:t>Data Conversion</a:t>
            </a:r>
            <a:endParaRPr/>
          </a:p>
          <a:p>
            <a:pPr indent="-317500" lvl="0" marL="457200" rtl="0" algn="l">
              <a:spcBef>
                <a:spcPts val="0"/>
              </a:spcBef>
              <a:spcAft>
                <a:spcPts val="0"/>
              </a:spcAft>
              <a:buSzPts val="1400"/>
              <a:buChar char="●"/>
            </a:pPr>
            <a:r>
              <a:rPr lang="en">
                <a:highlight>
                  <a:srgbClr val="FFFF00"/>
                </a:highlight>
              </a:rPr>
              <a:t>Using existing Python Code and Libraries</a:t>
            </a:r>
            <a:endParaRPr>
              <a:highlight>
                <a:srgbClr val="FFFF00"/>
              </a:highlight>
            </a:endParaRPr>
          </a:p>
          <a:p>
            <a:pPr indent="-317500" lvl="1" marL="914400" rtl="0" algn="l">
              <a:spcBef>
                <a:spcPts val="0"/>
              </a:spcBef>
              <a:spcAft>
                <a:spcPts val="0"/>
              </a:spcAft>
              <a:buSzPts val="1400"/>
              <a:buChar char="○"/>
            </a:pPr>
            <a:r>
              <a:rPr lang="en">
                <a:highlight>
                  <a:srgbClr val="FFF2CC"/>
                </a:highlight>
              </a:rPr>
              <a:t>Coding from scratch is not a requirement</a:t>
            </a:r>
            <a:endParaRPr/>
          </a:p>
          <a:p>
            <a:pPr indent="-317500" lvl="1" marL="914400" rtl="0" algn="l">
              <a:spcBef>
                <a:spcPts val="0"/>
              </a:spcBef>
              <a:spcAft>
                <a:spcPts val="0"/>
              </a:spcAft>
              <a:buSzPts val="1400"/>
              <a:buChar char="○"/>
            </a:pPr>
            <a:r>
              <a:rPr lang="en"/>
              <a:t>This workshop focuses on m</a:t>
            </a:r>
            <a:r>
              <a:rPr lang="en"/>
              <a:t>anaging JSON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2: Read Two Excel Records</a:t>
            </a:r>
            <a:endParaRPr/>
          </a:p>
        </p:txBody>
      </p:sp>
      <p:sp>
        <p:nvSpPr>
          <p:cNvPr id="394" name="Google Shape;394;p60"/>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solidFill>
                  <a:srgbClr val="666666"/>
                </a:solidFill>
                <a:highlight>
                  <a:srgbClr val="FFFF00"/>
                </a:highlight>
                <a:latin typeface="Courier New"/>
                <a:ea typeface="Courier New"/>
                <a:cs typeface="Courier New"/>
                <a:sym typeface="Courier New"/>
              </a:rPr>
              <a:t>### Simplified code: converting Excel into initial Python dict</a:t>
            </a:r>
            <a:br>
              <a:rPr b="1" lang="en" sz="1400">
                <a:solidFill>
                  <a:srgbClr val="000000"/>
                </a:solidFill>
                <a:latin typeface="Courier New"/>
                <a:ea typeface="Courier New"/>
                <a:cs typeface="Courier New"/>
                <a:sym typeface="Courier New"/>
              </a:rPr>
            </a:br>
            <a:r>
              <a:rPr b="1" lang="en" sz="1000">
                <a:solidFill>
                  <a:schemeClr val="dk1"/>
                </a:solidFill>
                <a:highlight>
                  <a:srgbClr val="FFFFFF"/>
                </a:highlight>
                <a:latin typeface="Courier New"/>
                <a:ea typeface="Courier New"/>
                <a:cs typeface="Courier New"/>
                <a:sym typeface="Courier New"/>
              </a:rPr>
              <a:t>import </a:t>
            </a:r>
            <a:r>
              <a:rPr b="1" lang="en" sz="1000">
                <a:solidFill>
                  <a:srgbClr val="000000"/>
                </a:solidFill>
                <a:highlight>
                  <a:srgbClr val="00FFFF"/>
                </a:highlight>
                <a:latin typeface="Courier New"/>
                <a:ea typeface="Courier New"/>
                <a:cs typeface="Courier New"/>
                <a:sym typeface="Courier New"/>
              </a:rPr>
              <a:t>xlrd </a:t>
            </a:r>
            <a:r>
              <a:rPr b="1"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 library to manage excel spreadsheets</a:t>
            </a:r>
            <a:br>
              <a:rPr b="1" lang="en" sz="1000">
                <a:solidFill>
                  <a:schemeClr val="dk1"/>
                </a:solidFill>
                <a:highlight>
                  <a:srgbClr val="FFFFFF"/>
                </a:highlight>
                <a:latin typeface="Courier New"/>
                <a:ea typeface="Courier New"/>
                <a:cs typeface="Courier New"/>
                <a:sym typeface="Courier New"/>
              </a:rPr>
            </a:br>
            <a:r>
              <a:rPr b="1" lang="en" sz="1000">
                <a:solidFill>
                  <a:schemeClr val="dk1"/>
                </a:solidFill>
                <a:highlight>
                  <a:srgbClr val="FFFFFF"/>
                </a:highlight>
                <a:latin typeface="Courier New"/>
                <a:ea typeface="Courier New"/>
                <a:cs typeface="Courier New"/>
                <a:sym typeface="Courier New"/>
              </a:rPr>
              <a:t>import </a:t>
            </a:r>
            <a:r>
              <a:rPr b="1" lang="en" sz="1000">
                <a:solidFill>
                  <a:srgbClr val="000000"/>
                </a:solidFill>
                <a:highlight>
                  <a:srgbClr val="00FFFF"/>
                </a:highlight>
                <a:latin typeface="Courier New"/>
                <a:ea typeface="Courier New"/>
                <a:cs typeface="Courier New"/>
                <a:sym typeface="Courier New"/>
              </a:rPr>
              <a:t>json </a:t>
            </a:r>
            <a:r>
              <a:rPr b="1"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 library to manage JSON classes and functions</a:t>
            </a:r>
            <a:br>
              <a:rPr lang="en" sz="1000">
                <a:solidFill>
                  <a:schemeClr val="dk1"/>
                </a:solidFill>
                <a:highlight>
                  <a:srgbClr val="FFFFFF"/>
                </a:highlight>
                <a:latin typeface="Courier New"/>
                <a:ea typeface="Courier New"/>
                <a:cs typeface="Courier New"/>
                <a:sym typeface="Courier New"/>
              </a:rPr>
            </a:br>
            <a:br>
              <a:rPr lang="en" sz="600">
                <a:solidFill>
                  <a:srgbClr val="000000"/>
                </a:solidFill>
                <a:highlight>
                  <a:srgbClr val="FFFFFF"/>
                </a:highlight>
                <a:latin typeface="Courier New"/>
                <a:ea typeface="Courier New"/>
                <a:cs typeface="Courier New"/>
                <a:sym typeface="Courier New"/>
              </a:rPr>
            </a:br>
            <a:r>
              <a:rPr b="1" lang="en" sz="1200">
                <a:solidFill>
                  <a:schemeClr val="dk1"/>
                </a:solidFill>
                <a:highlight>
                  <a:srgbClr val="FFF2CC"/>
                </a:highlight>
                <a:latin typeface="Courier New"/>
                <a:ea typeface="Courier New"/>
                <a:cs typeface="Courier New"/>
                <a:sym typeface="Courier New"/>
              </a:rPr>
              <a:t>wb = xlrd</a:t>
            </a:r>
            <a:r>
              <a:rPr lang="en" sz="1200">
                <a:solidFill>
                  <a:schemeClr val="dk1"/>
                </a:solidFill>
                <a:highlight>
                  <a:srgbClr val="FFF2CC"/>
                </a:highlight>
                <a:latin typeface="Courier New"/>
                <a:ea typeface="Courier New"/>
                <a:cs typeface="Courier New"/>
                <a:sym typeface="Courier New"/>
              </a:rPr>
              <a:t>.open_workbook</a:t>
            </a:r>
            <a:r>
              <a:rPr b="1" lang="en" sz="1200">
                <a:solidFill>
                  <a:schemeClr val="dk1"/>
                </a:solidFill>
                <a:highlight>
                  <a:srgbClr val="FFF2CC"/>
                </a:highlight>
                <a:latin typeface="Courier New"/>
                <a:ea typeface="Courier New"/>
                <a:cs typeface="Courier New"/>
                <a:sym typeface="Courier New"/>
              </a:rPr>
              <a:t>("webex_groups.xlsx")</a:t>
            </a:r>
            <a:br>
              <a:rPr b="1" lang="en" sz="1200">
                <a:solidFill>
                  <a:schemeClr val="dk1"/>
                </a:solidFill>
                <a:highlight>
                  <a:srgbClr val="FFF2CC"/>
                </a:highlight>
                <a:latin typeface="Courier New"/>
                <a:ea typeface="Courier New"/>
                <a:cs typeface="Courier New"/>
                <a:sym typeface="Courier New"/>
              </a:rPr>
            </a:br>
            <a:r>
              <a:rPr b="1" lang="en" sz="1200">
                <a:solidFill>
                  <a:srgbClr val="434343"/>
                </a:solidFill>
                <a:highlight>
                  <a:schemeClr val="lt2"/>
                </a:highlight>
                <a:latin typeface="Courier New"/>
                <a:ea typeface="Courier New"/>
                <a:cs typeface="Courier New"/>
                <a:sym typeface="Courier New"/>
              </a:rPr>
              <a:t>sheet</a:t>
            </a:r>
            <a:r>
              <a:rPr b="1" lang="en" sz="1200">
                <a:solidFill>
                  <a:schemeClr val="dk1"/>
                </a:solidFill>
                <a:highlight>
                  <a:schemeClr val="lt2"/>
                </a:highlight>
                <a:latin typeface="Courier New"/>
                <a:ea typeface="Courier New"/>
                <a:cs typeface="Courier New"/>
                <a:sym typeface="Courier New"/>
              </a:rPr>
              <a:t> </a:t>
            </a:r>
            <a:r>
              <a:rPr b="1" lang="en" sz="1200">
                <a:solidFill>
                  <a:schemeClr val="dk1"/>
                </a:solidFill>
                <a:highlight>
                  <a:srgbClr val="FFF2CC"/>
                </a:highlight>
                <a:latin typeface="Courier New"/>
                <a:ea typeface="Courier New"/>
                <a:cs typeface="Courier New"/>
                <a:sym typeface="Courier New"/>
              </a:rPr>
              <a:t>= wb.</a:t>
            </a:r>
            <a:r>
              <a:rPr lang="en" sz="1200">
                <a:solidFill>
                  <a:schemeClr val="dk1"/>
                </a:solidFill>
                <a:highlight>
                  <a:srgbClr val="FFF2CC"/>
                </a:highlight>
                <a:latin typeface="Courier New"/>
                <a:ea typeface="Courier New"/>
                <a:cs typeface="Courier New"/>
                <a:sym typeface="Courier New"/>
              </a:rPr>
              <a:t>sheet_by_index(0)  # read data from the first tab</a:t>
            </a:r>
            <a:br>
              <a:rPr lang="en" sz="1200">
                <a:solidFill>
                  <a:schemeClr val="dk1"/>
                </a:solidFill>
                <a:highlight>
                  <a:srgbClr val="FFF2CC"/>
                </a:highlight>
                <a:latin typeface="Courier New"/>
                <a:ea typeface="Courier New"/>
                <a:cs typeface="Courier New"/>
                <a:sym typeface="Courier New"/>
              </a:rPr>
            </a:br>
            <a:br>
              <a:rPr lang="en" sz="600">
                <a:solidFill>
                  <a:schemeClr val="dk1"/>
                </a:solidFill>
                <a:highlight>
                  <a:srgbClr val="FFF2CC"/>
                </a:highlight>
                <a:latin typeface="Courier New"/>
                <a:ea typeface="Courier New"/>
                <a:cs typeface="Courier New"/>
                <a:sym typeface="Courier New"/>
              </a:rPr>
            </a:br>
            <a:r>
              <a:rPr b="1" lang="en" sz="1200">
                <a:solidFill>
                  <a:srgbClr val="434343"/>
                </a:solidFill>
                <a:highlight>
                  <a:srgbClr val="FFFF00"/>
                </a:highlight>
                <a:latin typeface="Courier New"/>
                <a:ea typeface="Courier New"/>
                <a:cs typeface="Courier New"/>
                <a:sym typeface="Courier New"/>
              </a:rPr>
              <a:t>member_dict["group"] = </a:t>
            </a:r>
            <a:r>
              <a:rPr b="1" lang="en" sz="1200">
                <a:solidFill>
                  <a:srgbClr val="434343"/>
                </a:solidFill>
                <a:highlight>
                  <a:schemeClr val="lt2"/>
                </a:highlight>
                <a:latin typeface="Courier New"/>
                <a:ea typeface="Courier New"/>
                <a:cs typeface="Courier New"/>
                <a:sym typeface="Courier New"/>
              </a:rPr>
              <a:t>sheet</a:t>
            </a:r>
            <a:r>
              <a:rPr b="1" lang="en" sz="1200">
                <a:solidFill>
                  <a:srgbClr val="434343"/>
                </a:solidFill>
                <a:highlight>
                  <a:srgbClr val="FFFF00"/>
                </a:highlight>
                <a:latin typeface="Courier New"/>
                <a:ea typeface="Courier New"/>
                <a:cs typeface="Courier New"/>
                <a:sym typeface="Courier New"/>
              </a:rPr>
              <a:t>.cell_value(1, 0) </a:t>
            </a:r>
            <a:br>
              <a:rPr b="1" lang="en" sz="1200">
                <a:solidFill>
                  <a:srgbClr val="434343"/>
                </a:solidFill>
                <a:highlight>
                  <a:srgbClr val="FFFF00"/>
                </a:highlight>
                <a:latin typeface="Courier New"/>
                <a:ea typeface="Courier New"/>
                <a:cs typeface="Courier New"/>
                <a:sym typeface="Courier New"/>
              </a:rPr>
            </a:br>
            <a:r>
              <a:rPr b="1" lang="en" sz="1200">
                <a:solidFill>
                  <a:srgbClr val="434343"/>
                </a:solidFill>
                <a:highlight>
                  <a:srgbClr val="FFFF00"/>
                </a:highlight>
                <a:latin typeface="Courier New"/>
                <a:ea typeface="Courier New"/>
                <a:cs typeface="Courier New"/>
                <a:sym typeface="Courier New"/>
              </a:rPr>
              <a:t>member_dict["person_name"]  = </a:t>
            </a:r>
            <a:r>
              <a:rPr b="1" lang="en" sz="1200">
                <a:solidFill>
                  <a:srgbClr val="434343"/>
                </a:solidFill>
                <a:highlight>
                  <a:schemeClr val="lt2"/>
                </a:highlight>
                <a:latin typeface="Courier New"/>
                <a:ea typeface="Courier New"/>
                <a:cs typeface="Courier New"/>
                <a:sym typeface="Courier New"/>
              </a:rPr>
              <a:t>sheet</a:t>
            </a:r>
            <a:r>
              <a:rPr b="1" lang="en" sz="1200">
                <a:solidFill>
                  <a:srgbClr val="434343"/>
                </a:solidFill>
                <a:highlight>
                  <a:srgbClr val="FFFF00"/>
                </a:highlight>
                <a:latin typeface="Courier New"/>
                <a:ea typeface="Courier New"/>
                <a:cs typeface="Courier New"/>
                <a:sym typeface="Courier New"/>
              </a:rPr>
              <a:t>.cell_value(1, 1)</a:t>
            </a:r>
            <a:br>
              <a:rPr b="1" lang="en" sz="1200">
                <a:solidFill>
                  <a:srgbClr val="434343"/>
                </a:solidFill>
                <a:highlight>
                  <a:srgbClr val="FFFF00"/>
                </a:highlight>
                <a:latin typeface="Courier New"/>
                <a:ea typeface="Courier New"/>
                <a:cs typeface="Courier New"/>
                <a:sym typeface="Courier New"/>
              </a:rPr>
            </a:br>
            <a:r>
              <a:rPr b="1" lang="en" sz="1200">
                <a:solidFill>
                  <a:srgbClr val="434343"/>
                </a:solidFill>
                <a:highlight>
                  <a:srgbClr val="FFFF00"/>
                </a:highlight>
                <a:latin typeface="Courier New"/>
                <a:ea typeface="Courier New"/>
                <a:cs typeface="Courier New"/>
                <a:sym typeface="Courier New"/>
              </a:rPr>
              <a:t>member_dict["email"] = </a:t>
            </a:r>
            <a:r>
              <a:rPr b="1" lang="en" sz="1200">
                <a:solidFill>
                  <a:srgbClr val="434343"/>
                </a:solidFill>
                <a:highlight>
                  <a:schemeClr val="lt2"/>
                </a:highlight>
                <a:latin typeface="Courier New"/>
                <a:ea typeface="Courier New"/>
                <a:cs typeface="Courier New"/>
                <a:sym typeface="Courier New"/>
              </a:rPr>
              <a:t>sheet</a:t>
            </a:r>
            <a:r>
              <a:rPr b="1" lang="en" sz="1200">
                <a:solidFill>
                  <a:srgbClr val="434343"/>
                </a:solidFill>
                <a:highlight>
                  <a:srgbClr val="FFFF00"/>
                </a:highlight>
                <a:latin typeface="Courier New"/>
                <a:ea typeface="Courier New"/>
                <a:cs typeface="Courier New"/>
                <a:sym typeface="Courier New"/>
              </a:rPr>
              <a:t>.cell_value(1, 2)</a:t>
            </a:r>
            <a:br>
              <a:rPr b="1" lang="en" sz="1200">
                <a:solidFill>
                  <a:srgbClr val="434343"/>
                </a:solidFill>
                <a:highlight>
                  <a:srgbClr val="FFFF00"/>
                </a:highlight>
                <a:latin typeface="Courier New"/>
                <a:ea typeface="Courier New"/>
                <a:cs typeface="Courier New"/>
                <a:sym typeface="Courier New"/>
              </a:rPr>
            </a:br>
            <a:br>
              <a:rPr b="1" lang="en" sz="600">
                <a:solidFill>
                  <a:schemeClr val="dk1"/>
                </a:solidFill>
                <a:highlight>
                  <a:srgbClr val="FFFF00"/>
                </a:highlight>
                <a:latin typeface="Courier New"/>
                <a:ea typeface="Courier New"/>
                <a:cs typeface="Courier New"/>
                <a:sym typeface="Courier New"/>
              </a:rPr>
            </a:br>
            <a:r>
              <a:rPr b="1" lang="en" sz="1200">
                <a:solidFill>
                  <a:srgbClr val="000000"/>
                </a:solidFill>
                <a:highlight>
                  <a:srgbClr val="FFF2CC"/>
                </a:highlight>
                <a:latin typeface="Courier New"/>
                <a:ea typeface="Courier New"/>
                <a:cs typeface="Courier New"/>
                <a:sym typeface="Courier New"/>
              </a:rPr>
              <a:t>member_dict["group"] = </a:t>
            </a:r>
            <a:r>
              <a:rPr b="1" lang="en" sz="1200">
                <a:solidFill>
                  <a:srgbClr val="434343"/>
                </a:solidFill>
                <a:highlight>
                  <a:schemeClr val="lt2"/>
                </a:highlight>
                <a:latin typeface="Courier New"/>
                <a:ea typeface="Courier New"/>
                <a:cs typeface="Courier New"/>
                <a:sym typeface="Courier New"/>
              </a:rPr>
              <a:t>sheet</a:t>
            </a:r>
            <a:r>
              <a:rPr b="1" lang="en" sz="1200">
                <a:solidFill>
                  <a:srgbClr val="000000"/>
                </a:solidFill>
                <a:highlight>
                  <a:srgbClr val="FFF2CC"/>
                </a:highlight>
                <a:latin typeface="Courier New"/>
                <a:ea typeface="Courier New"/>
                <a:cs typeface="Courier New"/>
                <a:sym typeface="Courier New"/>
              </a:rPr>
              <a:t>.cell_value(2, 0) </a:t>
            </a:r>
            <a:br>
              <a:rPr b="1" lang="en" sz="1200">
                <a:solidFill>
                  <a:srgbClr val="000000"/>
                </a:solidFill>
                <a:highlight>
                  <a:srgbClr val="FFF2CC"/>
                </a:highlight>
                <a:latin typeface="Courier New"/>
                <a:ea typeface="Courier New"/>
                <a:cs typeface="Courier New"/>
                <a:sym typeface="Courier New"/>
              </a:rPr>
            </a:br>
            <a:r>
              <a:rPr b="1" lang="en" sz="1200">
                <a:solidFill>
                  <a:srgbClr val="000000"/>
                </a:solidFill>
                <a:highlight>
                  <a:srgbClr val="FFF2CC"/>
                </a:highlight>
                <a:latin typeface="Courier New"/>
                <a:ea typeface="Courier New"/>
                <a:cs typeface="Courier New"/>
                <a:sym typeface="Courier New"/>
              </a:rPr>
              <a:t>member_dict["person_name"]  = </a:t>
            </a:r>
            <a:r>
              <a:rPr b="1" lang="en" sz="1200">
                <a:solidFill>
                  <a:srgbClr val="434343"/>
                </a:solidFill>
                <a:highlight>
                  <a:schemeClr val="lt2"/>
                </a:highlight>
                <a:latin typeface="Courier New"/>
                <a:ea typeface="Courier New"/>
                <a:cs typeface="Courier New"/>
                <a:sym typeface="Courier New"/>
              </a:rPr>
              <a:t>sheet</a:t>
            </a:r>
            <a:r>
              <a:rPr b="1" lang="en" sz="1200">
                <a:solidFill>
                  <a:srgbClr val="000000"/>
                </a:solidFill>
                <a:highlight>
                  <a:srgbClr val="FFF2CC"/>
                </a:highlight>
                <a:latin typeface="Courier New"/>
                <a:ea typeface="Courier New"/>
                <a:cs typeface="Courier New"/>
                <a:sym typeface="Courier New"/>
              </a:rPr>
              <a:t>.cell_value(2, 1)</a:t>
            </a:r>
            <a:br>
              <a:rPr b="1" lang="en" sz="1200">
                <a:solidFill>
                  <a:srgbClr val="000000"/>
                </a:solidFill>
                <a:highlight>
                  <a:srgbClr val="FFF2CC"/>
                </a:highlight>
                <a:latin typeface="Courier New"/>
                <a:ea typeface="Courier New"/>
                <a:cs typeface="Courier New"/>
                <a:sym typeface="Courier New"/>
              </a:rPr>
            </a:br>
            <a:r>
              <a:rPr b="1" lang="en" sz="1200">
                <a:solidFill>
                  <a:srgbClr val="000000"/>
                </a:solidFill>
                <a:highlight>
                  <a:srgbClr val="FFF2CC"/>
                </a:highlight>
                <a:latin typeface="Courier New"/>
                <a:ea typeface="Courier New"/>
                <a:cs typeface="Courier New"/>
                <a:sym typeface="Courier New"/>
              </a:rPr>
              <a:t>member_dict["email"] = </a:t>
            </a:r>
            <a:r>
              <a:rPr b="1" lang="en" sz="1200">
                <a:solidFill>
                  <a:srgbClr val="434343"/>
                </a:solidFill>
                <a:highlight>
                  <a:schemeClr val="lt2"/>
                </a:highlight>
                <a:latin typeface="Courier New"/>
                <a:ea typeface="Courier New"/>
                <a:cs typeface="Courier New"/>
                <a:sym typeface="Courier New"/>
              </a:rPr>
              <a:t>sheet</a:t>
            </a:r>
            <a:r>
              <a:rPr b="1" lang="en" sz="1200">
                <a:solidFill>
                  <a:srgbClr val="000000"/>
                </a:solidFill>
                <a:highlight>
                  <a:srgbClr val="FFF2CC"/>
                </a:highlight>
                <a:latin typeface="Courier New"/>
                <a:ea typeface="Courier New"/>
                <a:cs typeface="Courier New"/>
                <a:sym typeface="Courier New"/>
              </a:rPr>
              <a:t>.cell_value(2, 2)</a:t>
            </a:r>
            <a:br>
              <a:rPr b="1" lang="en" sz="1200">
                <a:solidFill>
                  <a:srgbClr val="FFFFFF"/>
                </a:solidFill>
                <a:highlight>
                  <a:srgbClr val="FFFFFF"/>
                </a:highlight>
                <a:latin typeface="Courier New"/>
                <a:ea typeface="Courier New"/>
                <a:cs typeface="Courier New"/>
                <a:sym typeface="Courier New"/>
              </a:rPr>
            </a:br>
            <a:r>
              <a:rPr b="1" lang="en" sz="1200">
                <a:solidFill>
                  <a:srgbClr val="FFFFFF"/>
                </a:solidFill>
                <a:highlight>
                  <a:srgbClr val="FFFFFF"/>
                </a:highlight>
                <a:latin typeface="Courier New"/>
                <a:ea typeface="Courier New"/>
                <a:cs typeface="Courier New"/>
                <a:sym typeface="Courier New"/>
              </a:rPr>
              <a:t>print(member_dict)</a:t>
            </a:r>
            <a:br>
              <a:rPr b="1" lang="en" sz="1200">
                <a:solidFill>
                  <a:srgbClr val="FFFFFF"/>
                </a:solidFill>
                <a:highlight>
                  <a:srgbClr val="FFFFFF"/>
                </a:highlight>
                <a:latin typeface="Courier New"/>
                <a:ea typeface="Courier New"/>
                <a:cs typeface="Courier New"/>
                <a:sym typeface="Courier New"/>
              </a:rPr>
            </a:br>
            <a:br>
              <a:rPr b="1" lang="en" sz="600">
                <a:solidFill>
                  <a:srgbClr val="FFFFFF"/>
                </a:solidFill>
                <a:highlight>
                  <a:srgbClr val="FFFFFF"/>
                </a:highlight>
                <a:latin typeface="Courier New"/>
                <a:ea typeface="Courier New"/>
                <a:cs typeface="Courier New"/>
                <a:sym typeface="Courier New"/>
              </a:rPr>
            </a:br>
            <a:r>
              <a:rPr b="1" lang="en" sz="1400">
                <a:solidFill>
                  <a:srgbClr val="000000"/>
                </a:solidFill>
                <a:highlight>
                  <a:srgbClr val="FFFFFF"/>
                </a:highlight>
                <a:latin typeface="Courier New"/>
                <a:ea typeface="Courier New"/>
                <a:cs typeface="Courier New"/>
                <a:sym typeface="Courier New"/>
              </a:rPr>
              <a:t>Result Example in Python dict format:</a:t>
            </a:r>
            <a:r>
              <a:rPr lang="en" sz="1400">
                <a:solidFill>
                  <a:srgbClr val="000000"/>
                </a:solidFill>
                <a:highlight>
                  <a:srgbClr val="FFFFFF"/>
                </a:highlight>
                <a:latin typeface="Courier New"/>
                <a:ea typeface="Courier New"/>
                <a:cs typeface="Courier New"/>
                <a:sym typeface="Courier New"/>
              </a:rPr>
              <a:t> </a:t>
            </a:r>
            <a:br>
              <a:rPr lang="en" sz="1000">
                <a:solidFill>
                  <a:srgbClr val="000000"/>
                </a:solidFill>
                <a:highlight>
                  <a:srgbClr val="F3F3F3"/>
                </a:highlight>
                <a:latin typeface="Courier New"/>
                <a:ea typeface="Courier New"/>
                <a:cs typeface="Courier New"/>
                <a:sym typeface="Courier New"/>
              </a:rPr>
            </a:br>
            <a:r>
              <a:rPr lang="en" sz="1000">
                <a:solidFill>
                  <a:srgbClr val="000000"/>
                </a:solidFill>
                <a:highlight>
                  <a:srgbClr val="F3F3F3"/>
                </a:highlight>
                <a:latin typeface="Courier New"/>
                <a:ea typeface="Courier New"/>
                <a:cs typeface="Courier New"/>
                <a:sym typeface="Courier New"/>
              </a:rPr>
              <a:t>{</a:t>
            </a:r>
            <a:r>
              <a:rPr b="1" lang="en" sz="1000">
                <a:solidFill>
                  <a:srgbClr val="000000"/>
                </a:solidFill>
                <a:highlight>
                  <a:srgbClr val="F3F3F3"/>
                </a:highlight>
                <a:latin typeface="Courier New"/>
                <a:ea typeface="Courier New"/>
                <a:cs typeface="Courier New"/>
                <a:sym typeface="Courier New"/>
              </a:rPr>
              <a:t>'group'</a:t>
            </a:r>
            <a:r>
              <a:rPr lang="en" sz="1000">
                <a:solidFill>
                  <a:srgbClr val="000000"/>
                </a:solidFill>
                <a:highlight>
                  <a:srgbClr val="F3F3F3"/>
                </a:highlight>
                <a:latin typeface="Courier New"/>
                <a:ea typeface="Courier New"/>
                <a:cs typeface="Courier New"/>
                <a:sym typeface="Courier New"/>
              </a:rPr>
              <a:t>: 'GROUP_ALPHA', </a:t>
            </a:r>
            <a:r>
              <a:rPr b="1" lang="en" sz="1000">
                <a:solidFill>
                  <a:srgbClr val="000000"/>
                </a:solidFill>
                <a:highlight>
                  <a:srgbClr val="F3F3F3"/>
                </a:highlight>
                <a:latin typeface="Courier New"/>
                <a:ea typeface="Courier New"/>
                <a:cs typeface="Courier New"/>
                <a:sym typeface="Courier New"/>
              </a:rPr>
              <a:t>'person_name'</a:t>
            </a:r>
            <a:r>
              <a:rPr lang="en" sz="1000">
                <a:solidFill>
                  <a:srgbClr val="000000"/>
                </a:solidFill>
                <a:highlight>
                  <a:srgbClr val="F3F3F3"/>
                </a:highlight>
                <a:latin typeface="Courier New"/>
                <a:ea typeface="Courier New"/>
                <a:cs typeface="Courier New"/>
                <a:sym typeface="Courier New"/>
              </a:rPr>
              <a:t>: 'Vincent Cassata', </a:t>
            </a:r>
            <a:r>
              <a:rPr b="1" lang="en" sz="1000">
                <a:solidFill>
                  <a:srgbClr val="000000"/>
                </a:solidFill>
                <a:highlight>
                  <a:srgbClr val="F3F3F3"/>
                </a:highlight>
                <a:latin typeface="Courier New"/>
                <a:ea typeface="Courier New"/>
                <a:cs typeface="Courier New"/>
                <a:sym typeface="Courier New"/>
              </a:rPr>
              <a:t>'email'</a:t>
            </a:r>
            <a:r>
              <a:rPr lang="en" sz="1000">
                <a:solidFill>
                  <a:srgbClr val="000000"/>
                </a:solidFill>
                <a:highlight>
                  <a:srgbClr val="F3F3F3"/>
                </a:highlight>
                <a:latin typeface="Courier New"/>
                <a:ea typeface="Courier New"/>
                <a:cs typeface="Courier New"/>
                <a:sym typeface="Courier New"/>
              </a:rPr>
              <a:t>: 'vincent.cassata@student.bxl.be'} {</a:t>
            </a:r>
            <a:r>
              <a:rPr b="1" lang="en" sz="1000">
                <a:solidFill>
                  <a:srgbClr val="000000"/>
                </a:solidFill>
                <a:highlight>
                  <a:srgbClr val="F3F3F3"/>
                </a:highlight>
                <a:latin typeface="Courier New"/>
                <a:ea typeface="Courier New"/>
                <a:cs typeface="Courier New"/>
                <a:sym typeface="Courier New"/>
              </a:rPr>
              <a:t>'group'</a:t>
            </a:r>
            <a:r>
              <a:rPr lang="en" sz="1000">
                <a:solidFill>
                  <a:srgbClr val="000000"/>
                </a:solidFill>
                <a:highlight>
                  <a:srgbClr val="F3F3F3"/>
                </a:highlight>
                <a:latin typeface="Courier New"/>
                <a:ea typeface="Courier New"/>
                <a:cs typeface="Courier New"/>
                <a:sym typeface="Courier New"/>
              </a:rPr>
              <a:t>: 'GROUP_ALPHA', </a:t>
            </a:r>
            <a:r>
              <a:rPr b="1" lang="en" sz="1000">
                <a:solidFill>
                  <a:srgbClr val="000000"/>
                </a:solidFill>
                <a:highlight>
                  <a:srgbClr val="F3F3F3"/>
                </a:highlight>
                <a:latin typeface="Courier New"/>
                <a:ea typeface="Courier New"/>
                <a:cs typeface="Courier New"/>
                <a:sym typeface="Courier New"/>
              </a:rPr>
              <a:t>'person_name'</a:t>
            </a:r>
            <a:r>
              <a:rPr lang="en" sz="1000">
                <a:solidFill>
                  <a:srgbClr val="000000"/>
                </a:solidFill>
                <a:highlight>
                  <a:srgbClr val="F3F3F3"/>
                </a:highlight>
                <a:latin typeface="Courier New"/>
                <a:ea typeface="Courier New"/>
                <a:cs typeface="Courier New"/>
                <a:sym typeface="Courier New"/>
              </a:rPr>
              <a:t>: 'Giovanni Di Tulio', </a:t>
            </a:r>
            <a:r>
              <a:rPr b="1" lang="en" sz="1000">
                <a:solidFill>
                  <a:srgbClr val="000000"/>
                </a:solidFill>
                <a:highlight>
                  <a:srgbClr val="F3F3F3"/>
                </a:highlight>
                <a:latin typeface="Courier New"/>
                <a:ea typeface="Courier New"/>
                <a:cs typeface="Courier New"/>
                <a:sym typeface="Courier New"/>
              </a:rPr>
              <a:t>'email'</a:t>
            </a:r>
            <a:r>
              <a:rPr lang="en" sz="1000">
                <a:solidFill>
                  <a:srgbClr val="000000"/>
                </a:solidFill>
                <a:highlight>
                  <a:srgbClr val="F3F3F3"/>
                </a:highlight>
                <a:latin typeface="Courier New"/>
                <a:ea typeface="Courier New"/>
                <a:cs typeface="Courier New"/>
                <a:sym typeface="Courier New"/>
              </a:rPr>
              <a:t>: 'Giovanni.ditullio@student.bxl.be'}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3: Read All Excel Records (loop)</a:t>
            </a:r>
            <a:endParaRPr/>
          </a:p>
        </p:txBody>
      </p:sp>
      <p:sp>
        <p:nvSpPr>
          <p:cNvPr id="400" name="Google Shape;400;p61"/>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solidFill>
                  <a:srgbClr val="666666"/>
                </a:solidFill>
                <a:highlight>
                  <a:srgbClr val="FFFF00"/>
                </a:highlight>
                <a:latin typeface="Courier New"/>
                <a:ea typeface="Courier New"/>
                <a:cs typeface="Courier New"/>
                <a:sym typeface="Courier New"/>
              </a:rPr>
              <a:t>### Simplified code: converting all Excel data into initial Python dict</a:t>
            </a:r>
            <a:br>
              <a:rPr b="1" lang="en" sz="1400">
                <a:solidFill>
                  <a:srgbClr val="000000"/>
                </a:solidFill>
                <a:latin typeface="Courier New"/>
                <a:ea typeface="Courier New"/>
                <a:cs typeface="Courier New"/>
                <a:sym typeface="Courier New"/>
              </a:rPr>
            </a:br>
            <a:r>
              <a:rPr b="1" lang="en" sz="1000">
                <a:solidFill>
                  <a:srgbClr val="000000"/>
                </a:solidFill>
                <a:highlight>
                  <a:srgbClr val="FFFFFF"/>
                </a:highlight>
                <a:latin typeface="Courier New"/>
                <a:ea typeface="Courier New"/>
                <a:cs typeface="Courier New"/>
                <a:sym typeface="Courier New"/>
              </a:rPr>
              <a:t>import </a:t>
            </a:r>
            <a:r>
              <a:rPr b="1" lang="en" sz="1000">
                <a:solidFill>
                  <a:srgbClr val="666666"/>
                </a:solidFill>
                <a:highlight>
                  <a:srgbClr val="00FFFF"/>
                </a:highlight>
                <a:latin typeface="Courier New"/>
                <a:ea typeface="Courier New"/>
                <a:cs typeface="Courier New"/>
                <a:sym typeface="Courier New"/>
              </a:rPr>
              <a:t>xlrd </a:t>
            </a:r>
            <a:r>
              <a:rPr b="1" lang="en" sz="1000">
                <a:solidFill>
                  <a:srgbClr val="000000"/>
                </a:solidFill>
                <a:highlight>
                  <a:srgbClr val="FFFFFF"/>
                </a:highlight>
                <a:latin typeface="Courier New"/>
                <a:ea typeface="Courier New"/>
                <a:cs typeface="Courier New"/>
                <a:sym typeface="Courier New"/>
              </a:rPr>
              <a:t>  </a:t>
            </a:r>
            <a:r>
              <a:rPr lang="en" sz="1000">
                <a:solidFill>
                  <a:srgbClr val="000000"/>
                </a:solidFill>
                <a:highlight>
                  <a:srgbClr val="FFFFFF"/>
                </a:highlight>
                <a:latin typeface="Courier New"/>
                <a:ea typeface="Courier New"/>
                <a:cs typeface="Courier New"/>
                <a:sym typeface="Courier New"/>
              </a:rPr>
              <a:t># library to manage excel spreadsheets</a:t>
            </a:r>
            <a:br>
              <a:rPr b="1" lang="en" sz="1000">
                <a:solidFill>
                  <a:srgbClr val="000000"/>
                </a:solidFill>
                <a:highlight>
                  <a:srgbClr val="FFFFFF"/>
                </a:highlight>
                <a:latin typeface="Courier New"/>
                <a:ea typeface="Courier New"/>
                <a:cs typeface="Courier New"/>
                <a:sym typeface="Courier New"/>
              </a:rPr>
            </a:br>
            <a:r>
              <a:rPr b="1" lang="en" sz="1000">
                <a:solidFill>
                  <a:srgbClr val="000000"/>
                </a:solidFill>
                <a:highlight>
                  <a:srgbClr val="FFFFFF"/>
                </a:highlight>
                <a:latin typeface="Courier New"/>
                <a:ea typeface="Courier New"/>
                <a:cs typeface="Courier New"/>
                <a:sym typeface="Courier New"/>
              </a:rPr>
              <a:t>import </a:t>
            </a:r>
            <a:r>
              <a:rPr b="1" lang="en" sz="1000">
                <a:solidFill>
                  <a:srgbClr val="666666"/>
                </a:solidFill>
                <a:highlight>
                  <a:srgbClr val="00FFFF"/>
                </a:highlight>
                <a:latin typeface="Courier New"/>
                <a:ea typeface="Courier New"/>
                <a:cs typeface="Courier New"/>
                <a:sym typeface="Courier New"/>
              </a:rPr>
              <a:t>json </a:t>
            </a:r>
            <a:r>
              <a:rPr b="1" lang="en" sz="1000">
                <a:solidFill>
                  <a:srgbClr val="000000"/>
                </a:solidFill>
                <a:highlight>
                  <a:srgbClr val="FFFFFF"/>
                </a:highlight>
                <a:latin typeface="Courier New"/>
                <a:ea typeface="Courier New"/>
                <a:cs typeface="Courier New"/>
                <a:sym typeface="Courier New"/>
              </a:rPr>
              <a:t>  </a:t>
            </a:r>
            <a:r>
              <a:rPr lang="en" sz="1000">
                <a:solidFill>
                  <a:srgbClr val="000000"/>
                </a:solidFill>
                <a:highlight>
                  <a:srgbClr val="FFFFFF"/>
                </a:highlight>
                <a:latin typeface="Courier New"/>
                <a:ea typeface="Courier New"/>
                <a:cs typeface="Courier New"/>
                <a:sym typeface="Courier New"/>
              </a:rPr>
              <a:t># library to manage JSON classes and functions</a:t>
            </a:r>
            <a:br>
              <a:rPr lang="en" sz="1000">
                <a:solidFill>
                  <a:srgbClr val="000000"/>
                </a:solidFill>
                <a:highlight>
                  <a:srgbClr val="FFFFFF"/>
                </a:highlight>
                <a:latin typeface="Courier New"/>
                <a:ea typeface="Courier New"/>
                <a:cs typeface="Courier New"/>
                <a:sym typeface="Courier New"/>
              </a:rPr>
            </a:br>
            <a:br>
              <a:rPr b="1" lang="en" sz="600">
                <a:solidFill>
                  <a:srgbClr val="000000"/>
                </a:solidFill>
                <a:latin typeface="Courier New"/>
                <a:ea typeface="Courier New"/>
                <a:cs typeface="Courier New"/>
                <a:sym typeface="Courier New"/>
              </a:rPr>
            </a:br>
            <a:r>
              <a:rPr b="1" lang="en" sz="1200">
                <a:solidFill>
                  <a:schemeClr val="dk1"/>
                </a:solidFill>
                <a:highlight>
                  <a:srgbClr val="FFFF00"/>
                </a:highlight>
                <a:latin typeface="Courier New"/>
                <a:ea typeface="Courier New"/>
                <a:cs typeface="Courier New"/>
                <a:sym typeface="Courier New"/>
              </a:rPr>
              <a:t>def find_all_persons_and_groups(xlf):</a:t>
            </a:r>
            <a:br>
              <a:rPr b="1" lang="en" sz="1000">
                <a:solidFill>
                  <a:schemeClr val="dk1"/>
                </a:solidFill>
                <a:highlight>
                  <a:srgbClr val="FFFF00"/>
                </a:highlight>
                <a:latin typeface="Courier New"/>
                <a:ea typeface="Courier New"/>
                <a:cs typeface="Courier New"/>
                <a:sym typeface="Courier New"/>
              </a:rPr>
            </a:br>
            <a:r>
              <a:rPr b="1" lang="en" sz="1000">
                <a:solidFill>
                  <a:srgbClr val="666666"/>
                </a:solidFill>
                <a:highlight>
                  <a:srgbClr val="FFFF00"/>
                </a:highlight>
                <a:latin typeface="Courier New"/>
                <a:ea typeface="Courier New"/>
                <a:cs typeface="Courier New"/>
                <a:sym typeface="Courier New"/>
              </a:rPr>
              <a:t>    wb = xlrd.open_workbook(xlf)</a:t>
            </a:r>
            <a:br>
              <a:rPr b="1" lang="en" sz="1000">
                <a:solidFill>
                  <a:srgbClr val="666666"/>
                </a:solidFill>
                <a:highlight>
                  <a:srgbClr val="FFFF00"/>
                </a:highlight>
                <a:latin typeface="Courier New"/>
                <a:ea typeface="Courier New"/>
                <a:cs typeface="Courier New"/>
                <a:sym typeface="Courier New"/>
              </a:rPr>
            </a:br>
            <a:r>
              <a:rPr b="1" lang="en" sz="1000">
                <a:solidFill>
                  <a:srgbClr val="666666"/>
                </a:solidFill>
                <a:highlight>
                  <a:srgbClr val="FFFF00"/>
                </a:highlight>
                <a:latin typeface="Courier New"/>
                <a:ea typeface="Courier New"/>
                <a:cs typeface="Courier New"/>
                <a:sym typeface="Courier New"/>
              </a:rPr>
              <a:t>    sheet = wb.sheet_by_index(0)</a:t>
            </a:r>
            <a:br>
              <a:rPr b="1" lang="en" sz="1000">
                <a:solidFill>
                  <a:srgbClr val="666666"/>
                </a:solidFill>
                <a:highlight>
                  <a:srgbClr val="FFFF00"/>
                </a:highlight>
                <a:latin typeface="Courier New"/>
                <a:ea typeface="Courier New"/>
                <a:cs typeface="Courier New"/>
                <a:sym typeface="Courier New"/>
              </a:rPr>
            </a:br>
            <a:r>
              <a:rPr b="1" lang="en" sz="1000">
                <a:solidFill>
                  <a:srgbClr val="666666"/>
                </a:solidFill>
                <a:highlight>
                  <a:srgbClr val="FFFF00"/>
                </a:highlight>
                <a:latin typeface="Courier New"/>
                <a:ea typeface="Courier New"/>
                <a:cs typeface="Courier New"/>
                <a:sym typeface="Courier New"/>
              </a:rPr>
              <a:t>    number_rows = sheet.nrows</a:t>
            </a:r>
            <a:br>
              <a:rPr b="1" lang="en" sz="1000">
                <a:solidFill>
                  <a:srgbClr val="666666"/>
                </a:solidFill>
                <a:highlight>
                  <a:srgbClr val="FFFF00"/>
                </a:highlight>
                <a:latin typeface="Courier New"/>
                <a:ea typeface="Courier New"/>
                <a:cs typeface="Courier New"/>
                <a:sym typeface="Courier New"/>
              </a:rPr>
            </a:br>
            <a:r>
              <a:rPr b="1" lang="en" sz="1000">
                <a:solidFill>
                  <a:srgbClr val="666666"/>
                </a:solidFill>
                <a:highlight>
                  <a:srgbClr val="FFFF00"/>
                </a:highlight>
                <a:latin typeface="Courier New"/>
                <a:ea typeface="Courier New"/>
                <a:cs typeface="Courier New"/>
                <a:sym typeface="Courier New"/>
              </a:rPr>
              <a:t>    member_list = []</a:t>
            </a:r>
            <a:br>
              <a:rPr b="1" lang="en" sz="1000">
                <a:solidFill>
                  <a:srgbClr val="666666"/>
                </a:solidFill>
                <a:highlight>
                  <a:srgbClr val="FFFF00"/>
                </a:highlight>
                <a:latin typeface="Courier New"/>
                <a:ea typeface="Courier New"/>
                <a:cs typeface="Courier New"/>
                <a:sym typeface="Courier New"/>
              </a:rPr>
            </a:br>
            <a:r>
              <a:rPr b="1" lang="en" sz="1000">
                <a:solidFill>
                  <a:srgbClr val="666666"/>
                </a:solidFill>
                <a:highlight>
                  <a:srgbClr val="FFFF00"/>
                </a:highlight>
                <a:latin typeface="Courier New"/>
                <a:ea typeface="Courier New"/>
                <a:cs typeface="Courier New"/>
                <a:sym typeface="Courier New"/>
              </a:rPr>
              <a:t>    </a:t>
            </a:r>
            <a:r>
              <a:rPr b="1" lang="en" sz="1000">
                <a:solidFill>
                  <a:srgbClr val="000000"/>
                </a:solidFill>
                <a:highlight>
                  <a:srgbClr val="FFFF00"/>
                </a:highlight>
                <a:latin typeface="Courier New"/>
                <a:ea typeface="Courier New"/>
                <a:cs typeface="Courier New"/>
                <a:sym typeface="Courier New"/>
              </a:rPr>
              <a:t>for </a:t>
            </a:r>
            <a:r>
              <a:rPr b="1" lang="en" sz="1000">
                <a:solidFill>
                  <a:srgbClr val="666666"/>
                </a:solidFill>
                <a:highlight>
                  <a:srgbClr val="FFFF00"/>
                </a:highlight>
                <a:latin typeface="Courier New"/>
                <a:ea typeface="Courier New"/>
                <a:cs typeface="Courier New"/>
                <a:sym typeface="Courier New"/>
              </a:rPr>
              <a:t>r </a:t>
            </a:r>
            <a:r>
              <a:rPr b="1" lang="en" sz="1000">
                <a:solidFill>
                  <a:srgbClr val="000000"/>
                </a:solidFill>
                <a:highlight>
                  <a:srgbClr val="FFFF00"/>
                </a:highlight>
                <a:latin typeface="Courier New"/>
                <a:ea typeface="Courier New"/>
                <a:cs typeface="Courier New"/>
                <a:sym typeface="Courier New"/>
              </a:rPr>
              <a:t>in </a:t>
            </a:r>
            <a:r>
              <a:rPr b="1" lang="en" sz="1000">
                <a:solidFill>
                  <a:srgbClr val="666666"/>
                </a:solidFill>
                <a:highlight>
                  <a:srgbClr val="FFFF00"/>
                </a:highlight>
                <a:latin typeface="Courier New"/>
                <a:ea typeface="Courier New"/>
                <a:cs typeface="Courier New"/>
                <a:sym typeface="Courier New"/>
              </a:rPr>
              <a:t>range(number_rows):</a:t>
            </a:r>
            <a:br>
              <a:rPr b="1" lang="en" sz="1000">
                <a:solidFill>
                  <a:srgbClr val="666666"/>
                </a:solidFill>
                <a:highlight>
                  <a:srgbClr val="FFFF00"/>
                </a:highlight>
                <a:latin typeface="Courier New"/>
                <a:ea typeface="Courier New"/>
                <a:cs typeface="Courier New"/>
                <a:sym typeface="Courier New"/>
              </a:rPr>
            </a:br>
            <a:r>
              <a:rPr b="1" lang="en" sz="1000">
                <a:solidFill>
                  <a:srgbClr val="666666"/>
                </a:solidFill>
                <a:highlight>
                  <a:srgbClr val="FFFF00"/>
                </a:highlight>
                <a:latin typeface="Courier New"/>
                <a:ea typeface="Courier New"/>
                <a:cs typeface="Courier New"/>
                <a:sym typeface="Courier New"/>
              </a:rPr>
              <a:t>        if r &gt; 0: </a:t>
            </a:r>
            <a:r>
              <a:rPr lang="en" sz="800">
                <a:solidFill>
                  <a:srgbClr val="666666"/>
                </a:solidFill>
                <a:highlight>
                  <a:srgbClr val="FFFF00"/>
                </a:highlight>
                <a:latin typeface="Courier New"/>
                <a:ea typeface="Courier New"/>
                <a:cs typeface="Courier New"/>
                <a:sym typeface="Courier New"/>
              </a:rPr>
              <a:t>### first row contains column names</a:t>
            </a:r>
            <a:br>
              <a:rPr b="1" lang="en" sz="1000">
                <a:solidFill>
                  <a:srgbClr val="666666"/>
                </a:solidFill>
                <a:highlight>
                  <a:srgbClr val="FFFF00"/>
                </a:highlight>
                <a:latin typeface="Courier New"/>
                <a:ea typeface="Courier New"/>
                <a:cs typeface="Courier New"/>
                <a:sym typeface="Courier New"/>
              </a:rPr>
            </a:br>
            <a:r>
              <a:rPr b="1" lang="en" sz="1000">
                <a:solidFill>
                  <a:srgbClr val="666666"/>
                </a:solidFill>
                <a:highlight>
                  <a:srgbClr val="FFFF00"/>
                </a:highlight>
                <a:latin typeface="Courier New"/>
                <a:ea typeface="Courier New"/>
                <a:cs typeface="Courier New"/>
                <a:sym typeface="Courier New"/>
              </a:rPr>
              <a:t>            member_dict["group"] = sheet.cell_value(r, 0) </a:t>
            </a:r>
            <a:br>
              <a:rPr b="1" lang="en" sz="1000">
                <a:solidFill>
                  <a:srgbClr val="666666"/>
                </a:solidFill>
                <a:highlight>
                  <a:srgbClr val="FFFF00"/>
                </a:highlight>
                <a:latin typeface="Courier New"/>
                <a:ea typeface="Courier New"/>
                <a:cs typeface="Courier New"/>
                <a:sym typeface="Courier New"/>
              </a:rPr>
            </a:br>
            <a:r>
              <a:rPr b="1" lang="en" sz="1000">
                <a:solidFill>
                  <a:srgbClr val="666666"/>
                </a:solidFill>
                <a:highlight>
                  <a:srgbClr val="FFFF00"/>
                </a:highlight>
                <a:latin typeface="Courier New"/>
                <a:ea typeface="Courier New"/>
                <a:cs typeface="Courier New"/>
                <a:sym typeface="Courier New"/>
              </a:rPr>
              <a:t>            member_dict["person_name"]  = sheet.cell_value(r, 1)</a:t>
            </a:r>
            <a:br>
              <a:rPr b="1" lang="en" sz="1000">
                <a:solidFill>
                  <a:srgbClr val="666666"/>
                </a:solidFill>
                <a:highlight>
                  <a:srgbClr val="FFFF00"/>
                </a:highlight>
                <a:latin typeface="Courier New"/>
                <a:ea typeface="Courier New"/>
                <a:cs typeface="Courier New"/>
                <a:sym typeface="Courier New"/>
              </a:rPr>
            </a:br>
            <a:r>
              <a:rPr b="1" lang="en" sz="1000">
                <a:solidFill>
                  <a:srgbClr val="666666"/>
                </a:solidFill>
                <a:highlight>
                  <a:srgbClr val="FFFF00"/>
                </a:highlight>
                <a:latin typeface="Courier New"/>
                <a:ea typeface="Courier New"/>
                <a:cs typeface="Courier New"/>
                <a:sym typeface="Courier New"/>
              </a:rPr>
              <a:t>            member_dict["email"] = sheet.cell_value(r, 2)</a:t>
            </a:r>
            <a:br>
              <a:rPr b="1" lang="en" sz="1000">
                <a:solidFill>
                  <a:srgbClr val="666666"/>
                </a:solidFill>
                <a:highlight>
                  <a:srgbClr val="FFFF00"/>
                </a:highlight>
                <a:latin typeface="Courier New"/>
                <a:ea typeface="Courier New"/>
                <a:cs typeface="Courier New"/>
                <a:sym typeface="Courier New"/>
              </a:rPr>
            </a:br>
            <a:r>
              <a:rPr b="1" lang="en" sz="1000">
                <a:solidFill>
                  <a:srgbClr val="666666"/>
                </a:solidFill>
                <a:highlight>
                  <a:srgbClr val="FFFF00"/>
                </a:highlight>
                <a:latin typeface="Courier New"/>
                <a:ea typeface="Courier New"/>
                <a:cs typeface="Courier New"/>
                <a:sym typeface="Courier New"/>
              </a:rPr>
              <a:t>            </a:t>
            </a:r>
            <a:r>
              <a:rPr b="1" lang="en" sz="1000">
                <a:solidFill>
                  <a:srgbClr val="FFFFFF"/>
                </a:solidFill>
                <a:highlight>
                  <a:srgbClr val="FF9900"/>
                </a:highlight>
                <a:latin typeface="Courier New"/>
                <a:ea typeface="Courier New"/>
                <a:cs typeface="Courier New"/>
                <a:sym typeface="Courier New"/>
              </a:rPr>
              <a:t>member_list</a:t>
            </a:r>
            <a:r>
              <a:rPr b="1" lang="en" sz="1000">
                <a:solidFill>
                  <a:srgbClr val="666666"/>
                </a:solidFill>
                <a:highlight>
                  <a:srgbClr val="FFFF00"/>
                </a:highlight>
                <a:latin typeface="Courier New"/>
                <a:ea typeface="Courier New"/>
                <a:cs typeface="Courier New"/>
                <a:sym typeface="Courier New"/>
              </a:rPr>
              <a:t>.append(member_dict.copy())     </a:t>
            </a:r>
            <a:br>
              <a:rPr b="1" lang="en" sz="1000">
                <a:solidFill>
                  <a:srgbClr val="666666"/>
                </a:solidFill>
                <a:highlight>
                  <a:srgbClr val="FFFF00"/>
                </a:highlight>
                <a:latin typeface="Courier New"/>
                <a:ea typeface="Courier New"/>
                <a:cs typeface="Courier New"/>
                <a:sym typeface="Courier New"/>
              </a:rPr>
            </a:br>
            <a:r>
              <a:rPr b="1" lang="en" sz="1000">
                <a:solidFill>
                  <a:srgbClr val="666666"/>
                </a:solidFill>
                <a:highlight>
                  <a:srgbClr val="FFFF00"/>
                </a:highlight>
                <a:latin typeface="Courier New"/>
                <a:ea typeface="Courier New"/>
                <a:cs typeface="Courier New"/>
                <a:sym typeface="Courier New"/>
              </a:rPr>
              <a:t>    return member_list</a:t>
            </a:r>
            <a:br>
              <a:rPr b="1" lang="en" sz="1000">
                <a:solidFill>
                  <a:schemeClr val="dk1"/>
                </a:solidFill>
                <a:highlight>
                  <a:srgbClr val="FFFF00"/>
                </a:highlight>
                <a:latin typeface="Courier New"/>
                <a:ea typeface="Courier New"/>
                <a:cs typeface="Courier New"/>
                <a:sym typeface="Courier New"/>
              </a:rPr>
            </a:br>
            <a:br>
              <a:rPr b="1" lang="en" sz="700">
                <a:solidFill>
                  <a:schemeClr val="dk1"/>
                </a:solidFill>
                <a:highlight>
                  <a:srgbClr val="FFFF00"/>
                </a:highlight>
                <a:latin typeface="Courier New"/>
                <a:ea typeface="Courier New"/>
                <a:cs typeface="Courier New"/>
                <a:sym typeface="Courier New"/>
              </a:rPr>
            </a:br>
            <a:r>
              <a:rPr b="1" lang="en" sz="1000">
                <a:solidFill>
                  <a:srgbClr val="000000"/>
                </a:solidFill>
                <a:highlight>
                  <a:srgbClr val="F3F3F3"/>
                </a:highlight>
                <a:latin typeface="Courier New"/>
                <a:ea typeface="Courier New"/>
                <a:cs typeface="Courier New"/>
                <a:sym typeface="Courier New"/>
              </a:rPr>
              <a:t>Function Call in Python Script: </a:t>
            </a:r>
            <a:r>
              <a:rPr b="1" lang="en" sz="1000">
                <a:solidFill>
                  <a:srgbClr val="FFFFFF"/>
                </a:solidFill>
                <a:highlight>
                  <a:srgbClr val="FF9900"/>
                </a:highlight>
                <a:latin typeface="Courier New"/>
                <a:ea typeface="Courier New"/>
                <a:cs typeface="Courier New"/>
                <a:sym typeface="Courier New"/>
              </a:rPr>
              <a:t>member_list </a:t>
            </a:r>
            <a:r>
              <a:rPr b="1" lang="en" sz="1000">
                <a:solidFill>
                  <a:srgbClr val="000000"/>
                </a:solidFill>
                <a:highlight>
                  <a:srgbClr val="FFFFFF"/>
                </a:highlight>
                <a:latin typeface="Courier New"/>
                <a:ea typeface="Courier New"/>
                <a:cs typeface="Courier New"/>
                <a:sym typeface="Courier New"/>
              </a:rPr>
              <a:t>= find_all_persons_and_groups("webex_groups.xlsx")</a:t>
            </a:r>
            <a:br>
              <a:rPr b="1" lang="en" sz="1000">
                <a:solidFill>
                  <a:srgbClr val="000000"/>
                </a:solidFill>
                <a:highlight>
                  <a:srgbClr val="F3F3F3"/>
                </a:highlight>
                <a:latin typeface="Courier New"/>
                <a:ea typeface="Courier New"/>
                <a:cs typeface="Courier New"/>
                <a:sym typeface="Courier New"/>
              </a:rPr>
            </a:br>
            <a:br>
              <a:rPr b="1" lang="en" sz="600">
                <a:solidFill>
                  <a:srgbClr val="000000"/>
                </a:solidFill>
                <a:highlight>
                  <a:srgbClr val="F3F3F3"/>
                </a:highlight>
                <a:latin typeface="Courier New"/>
                <a:ea typeface="Courier New"/>
                <a:cs typeface="Courier New"/>
                <a:sym typeface="Courier New"/>
              </a:rPr>
            </a:br>
            <a:r>
              <a:rPr b="1" lang="en" sz="1200">
                <a:solidFill>
                  <a:srgbClr val="000000"/>
                </a:solidFill>
                <a:highlight>
                  <a:srgbClr val="F3F3F3"/>
                </a:highlight>
                <a:latin typeface="Courier New"/>
                <a:ea typeface="Courier New"/>
                <a:cs typeface="Courier New"/>
                <a:sym typeface="Courier New"/>
              </a:rPr>
              <a:t>Result Example:</a:t>
            </a:r>
            <a:r>
              <a:rPr lang="en" sz="1200">
                <a:solidFill>
                  <a:srgbClr val="000000"/>
                </a:solidFill>
                <a:highlight>
                  <a:srgbClr val="F3F3F3"/>
                </a:highlight>
                <a:latin typeface="Courier New"/>
                <a:ea typeface="Courier New"/>
                <a:cs typeface="Courier New"/>
                <a:sym typeface="Courier New"/>
              </a:rPr>
              <a:t> [{</a:t>
            </a:r>
            <a:r>
              <a:rPr b="1" lang="en" sz="1200">
                <a:solidFill>
                  <a:srgbClr val="000000"/>
                </a:solidFill>
                <a:highlight>
                  <a:srgbClr val="F3F3F3"/>
                </a:highlight>
                <a:latin typeface="Courier New"/>
                <a:ea typeface="Courier New"/>
                <a:cs typeface="Courier New"/>
                <a:sym typeface="Courier New"/>
              </a:rPr>
              <a:t>'group'</a:t>
            </a:r>
            <a:r>
              <a:rPr lang="en" sz="1200">
                <a:solidFill>
                  <a:srgbClr val="000000"/>
                </a:solidFill>
                <a:highlight>
                  <a:srgbClr val="F3F3F3"/>
                </a:highlight>
                <a:latin typeface="Courier New"/>
                <a:ea typeface="Courier New"/>
                <a:cs typeface="Courier New"/>
                <a:sym typeface="Courier New"/>
              </a:rPr>
              <a:t>: 'GROUP_ALPHA', </a:t>
            </a:r>
            <a:r>
              <a:rPr b="1" lang="en" sz="1200">
                <a:solidFill>
                  <a:srgbClr val="000000"/>
                </a:solidFill>
                <a:highlight>
                  <a:srgbClr val="F3F3F3"/>
                </a:highlight>
                <a:latin typeface="Courier New"/>
                <a:ea typeface="Courier New"/>
                <a:cs typeface="Courier New"/>
                <a:sym typeface="Courier New"/>
              </a:rPr>
              <a:t>'person_name'</a:t>
            </a:r>
            <a:r>
              <a:rPr lang="en" sz="1200">
                <a:solidFill>
                  <a:srgbClr val="000000"/>
                </a:solidFill>
                <a:highlight>
                  <a:srgbClr val="F3F3F3"/>
                </a:highlight>
                <a:latin typeface="Courier New"/>
                <a:ea typeface="Courier New"/>
                <a:cs typeface="Courier New"/>
                <a:sym typeface="Courier New"/>
              </a:rPr>
              <a:t>: 'Vincent Cassata', </a:t>
            </a:r>
            <a:r>
              <a:rPr b="1" lang="en" sz="1200">
                <a:solidFill>
                  <a:srgbClr val="000000"/>
                </a:solidFill>
                <a:highlight>
                  <a:srgbClr val="F3F3F3"/>
                </a:highlight>
                <a:latin typeface="Courier New"/>
                <a:ea typeface="Courier New"/>
                <a:cs typeface="Courier New"/>
                <a:sym typeface="Courier New"/>
              </a:rPr>
              <a:t>'email'</a:t>
            </a:r>
            <a:r>
              <a:rPr lang="en" sz="1200">
                <a:solidFill>
                  <a:srgbClr val="000000"/>
                </a:solidFill>
                <a:highlight>
                  <a:srgbClr val="F3F3F3"/>
                </a:highlight>
                <a:latin typeface="Courier New"/>
                <a:ea typeface="Courier New"/>
                <a:cs typeface="Courier New"/>
                <a:sym typeface="Courier New"/>
              </a:rPr>
              <a:t>: 'vincent.cassata@student.bxl.be'}, {</a:t>
            </a:r>
            <a:r>
              <a:rPr b="1" lang="en" sz="1200">
                <a:solidFill>
                  <a:srgbClr val="000000"/>
                </a:solidFill>
                <a:highlight>
                  <a:srgbClr val="F3F3F3"/>
                </a:highlight>
                <a:latin typeface="Courier New"/>
                <a:ea typeface="Courier New"/>
                <a:cs typeface="Courier New"/>
                <a:sym typeface="Courier New"/>
              </a:rPr>
              <a:t>'group'</a:t>
            </a:r>
            <a:r>
              <a:rPr lang="en" sz="1200">
                <a:solidFill>
                  <a:srgbClr val="000000"/>
                </a:solidFill>
                <a:highlight>
                  <a:srgbClr val="F3F3F3"/>
                </a:highlight>
                <a:latin typeface="Courier New"/>
                <a:ea typeface="Courier New"/>
                <a:cs typeface="Courier New"/>
                <a:sym typeface="Courier New"/>
              </a:rPr>
              <a:t>: 'GROUP_ALPHA', </a:t>
            </a:r>
            <a:r>
              <a:rPr b="1" lang="en" sz="1200">
                <a:solidFill>
                  <a:srgbClr val="000000"/>
                </a:solidFill>
                <a:highlight>
                  <a:srgbClr val="F3F3F3"/>
                </a:highlight>
                <a:latin typeface="Courier New"/>
                <a:ea typeface="Courier New"/>
                <a:cs typeface="Courier New"/>
                <a:sym typeface="Courier New"/>
              </a:rPr>
              <a:t>'person_name'</a:t>
            </a:r>
            <a:r>
              <a:rPr lang="en" sz="1200">
                <a:solidFill>
                  <a:srgbClr val="000000"/>
                </a:solidFill>
                <a:highlight>
                  <a:srgbClr val="F3F3F3"/>
                </a:highlight>
                <a:latin typeface="Courier New"/>
                <a:ea typeface="Courier New"/>
                <a:cs typeface="Courier New"/>
                <a:sym typeface="Courier New"/>
              </a:rPr>
              <a:t>: 'Giovanni Di Tulio', </a:t>
            </a:r>
            <a:r>
              <a:rPr b="1" lang="en" sz="1200">
                <a:solidFill>
                  <a:srgbClr val="000000"/>
                </a:solidFill>
                <a:highlight>
                  <a:srgbClr val="F3F3F3"/>
                </a:highlight>
                <a:latin typeface="Courier New"/>
                <a:ea typeface="Courier New"/>
                <a:cs typeface="Courier New"/>
                <a:sym typeface="Courier New"/>
              </a:rPr>
              <a:t>'email'</a:t>
            </a:r>
            <a:r>
              <a:rPr lang="en" sz="1200">
                <a:solidFill>
                  <a:srgbClr val="000000"/>
                </a:solidFill>
                <a:highlight>
                  <a:srgbClr val="F3F3F3"/>
                </a:highlight>
                <a:latin typeface="Courier New"/>
                <a:ea typeface="Courier New"/>
                <a:cs typeface="Courier New"/>
                <a:sym typeface="Courier New"/>
              </a:rPr>
              <a:t>: 'Giovanni .ditullio@student.bxl.be'}, …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4:  Create Structure Level 1 </a:t>
            </a:r>
            <a:endParaRPr/>
          </a:p>
        </p:txBody>
      </p:sp>
      <p:sp>
        <p:nvSpPr>
          <p:cNvPr id="406" name="Google Shape;406;p62"/>
          <p:cNvSpPr txBox="1"/>
          <p:nvPr>
            <p:ph idx="1" type="body"/>
          </p:nvPr>
        </p:nvSpPr>
        <p:spPr>
          <a:xfrm>
            <a:off x="311700" y="1152475"/>
            <a:ext cx="8520600" cy="365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solidFill>
                  <a:srgbClr val="666666"/>
                </a:solidFill>
                <a:highlight>
                  <a:srgbClr val="FFFF00"/>
                </a:highlight>
                <a:latin typeface="Courier New"/>
                <a:ea typeface="Courier New"/>
                <a:cs typeface="Courier New"/>
                <a:sym typeface="Courier New"/>
              </a:rPr>
              <a:t>### Simplified code: making list of groups from initial Python dict</a:t>
            </a:r>
            <a:endParaRPr sz="10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666666"/>
                </a:solidFill>
                <a:highlight>
                  <a:srgbClr val="FFFF00"/>
                </a:highlight>
                <a:latin typeface="Courier New"/>
                <a:ea typeface="Courier New"/>
                <a:cs typeface="Courier New"/>
                <a:sym typeface="Courier New"/>
              </a:rPr>
              <a:t>###</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000000"/>
                </a:solidFill>
                <a:highlight>
                  <a:srgbClr val="FFFF00"/>
                </a:highlight>
                <a:latin typeface="Courier New"/>
                <a:ea typeface="Courier New"/>
                <a:cs typeface="Courier New"/>
                <a:sym typeface="Courier New"/>
              </a:rPr>
              <a:t>def make_list_of_groups(member_list):    </a:t>
            </a:r>
            <a:endParaRPr b="1" sz="1200">
              <a:solidFill>
                <a:srgbClr val="000000"/>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666666"/>
                </a:solidFill>
                <a:highlight>
                  <a:srgbClr val="FFFF00"/>
                </a:highlight>
                <a:latin typeface="Courier New"/>
                <a:ea typeface="Courier New"/>
                <a:cs typeface="Courier New"/>
                <a:sym typeface="Courier New"/>
              </a:rPr>
              <a:t> </a:t>
            </a:r>
            <a:r>
              <a:rPr b="1" lang="en" sz="1100">
                <a:solidFill>
                  <a:srgbClr val="666666"/>
                </a:solidFill>
                <a:highlight>
                  <a:srgbClr val="FFFF00"/>
                </a:highlight>
                <a:latin typeface="Courier New"/>
                <a:ea typeface="Courier New"/>
                <a:cs typeface="Courier New"/>
                <a:sym typeface="Courier New"/>
              </a:rPr>
              <a:t>   group_list = []</a:t>
            </a:r>
            <a:endParaRPr b="1" sz="11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100">
                <a:solidFill>
                  <a:srgbClr val="666666"/>
                </a:solidFill>
                <a:highlight>
                  <a:srgbClr val="FFFF00"/>
                </a:highlight>
                <a:latin typeface="Courier New"/>
                <a:ea typeface="Courier New"/>
                <a:cs typeface="Courier New"/>
                <a:sym typeface="Courier New"/>
              </a:rPr>
              <a:t>    for rec in </a:t>
            </a:r>
            <a:r>
              <a:rPr b="1" lang="en" sz="1100">
                <a:solidFill>
                  <a:srgbClr val="666666"/>
                </a:solidFill>
                <a:highlight>
                  <a:srgbClr val="FFFF00"/>
                </a:highlight>
                <a:latin typeface="Courier New"/>
                <a:ea typeface="Courier New"/>
                <a:cs typeface="Courier New"/>
                <a:sym typeface="Courier New"/>
              </a:rPr>
              <a:t>member_list</a:t>
            </a:r>
            <a:r>
              <a:rPr b="1" lang="en" sz="1100">
                <a:solidFill>
                  <a:srgbClr val="666666"/>
                </a:solidFill>
                <a:highlight>
                  <a:srgbClr val="FFFF00"/>
                </a:highlight>
                <a:latin typeface="Courier New"/>
                <a:ea typeface="Courier New"/>
                <a:cs typeface="Courier New"/>
                <a:sym typeface="Courier New"/>
              </a:rPr>
              <a:t>:</a:t>
            </a:r>
            <a:endParaRPr b="1" sz="11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100">
                <a:solidFill>
                  <a:srgbClr val="666666"/>
                </a:solidFill>
                <a:highlight>
                  <a:srgbClr val="FFFF00"/>
                </a:highlight>
                <a:latin typeface="Courier New"/>
                <a:ea typeface="Courier New"/>
                <a:cs typeface="Courier New"/>
                <a:sym typeface="Courier New"/>
              </a:rPr>
              <a:t>        group_list.append(</a:t>
            </a:r>
            <a:r>
              <a:rPr b="1" lang="en" sz="1100">
                <a:solidFill>
                  <a:srgbClr val="666666"/>
                </a:solidFill>
                <a:highlight>
                  <a:srgbClr val="FFFF00"/>
                </a:highlight>
                <a:latin typeface="Courier New"/>
                <a:ea typeface="Courier New"/>
                <a:cs typeface="Courier New"/>
                <a:sym typeface="Courier New"/>
              </a:rPr>
              <a:t>rec["group"]</a:t>
            </a:r>
            <a:r>
              <a:rPr b="1" lang="en" sz="1100">
                <a:solidFill>
                  <a:srgbClr val="666666"/>
                </a:solidFill>
                <a:highlight>
                  <a:srgbClr val="FFFF00"/>
                </a:highlight>
                <a:latin typeface="Courier New"/>
                <a:ea typeface="Courier New"/>
                <a:cs typeface="Courier New"/>
                <a:sym typeface="Courier New"/>
              </a:rPr>
              <a:t>)</a:t>
            </a:r>
            <a:endParaRPr b="1" sz="11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100">
                <a:solidFill>
                  <a:srgbClr val="666666"/>
                </a:solidFill>
                <a:highlight>
                  <a:srgbClr val="FFFF00"/>
                </a:highlight>
                <a:latin typeface="Courier New"/>
                <a:ea typeface="Courier New"/>
                <a:cs typeface="Courier New"/>
                <a:sym typeface="Courier New"/>
              </a:rPr>
              <a:t>    return group_list</a:t>
            </a:r>
            <a:r>
              <a:rPr b="1" lang="en" sz="1100">
                <a:solidFill>
                  <a:srgbClr val="666666"/>
                </a:solidFill>
                <a:highlight>
                  <a:srgbClr val="FFFFFF"/>
                </a:highlight>
                <a:latin typeface="Courier New"/>
                <a:ea typeface="Courier New"/>
                <a:cs typeface="Courier New"/>
                <a:sym typeface="Courier New"/>
              </a:rPr>
              <a:t> </a:t>
            </a:r>
            <a:r>
              <a:rPr i="1" lang="en" sz="1000">
                <a:solidFill>
                  <a:srgbClr val="666666"/>
                </a:solidFill>
                <a:highlight>
                  <a:srgbClr val="FFFFFF"/>
                </a:highlight>
                <a:latin typeface="Courier New"/>
                <a:ea typeface="Courier New"/>
                <a:cs typeface="Courier New"/>
                <a:sym typeface="Courier New"/>
              </a:rPr>
              <a:t># =&gt; return the list of groups</a:t>
            </a:r>
            <a:endParaRPr i="1" sz="1000">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666666"/>
                </a:solidFill>
                <a:highlight>
                  <a:srgbClr val="FFFF00"/>
                </a:highlight>
                <a:latin typeface="Courier New"/>
                <a:ea typeface="Courier New"/>
                <a:cs typeface="Courier New"/>
                <a:sym typeface="Courier New"/>
              </a:rPr>
              <a:t>###</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000">
              <a:solidFill>
                <a:schemeClr val="dk1"/>
              </a:solidFill>
              <a:highlight>
                <a:srgbClr val="FFFF00"/>
              </a:highlight>
              <a:latin typeface="Courier New"/>
              <a:ea typeface="Courier New"/>
              <a:cs typeface="Courier New"/>
              <a:sym typeface="Courier New"/>
            </a:endParaRPr>
          </a:p>
          <a:p>
            <a:pPr indent="0" lvl="0" marL="0" rtl="0" algn="l">
              <a:spcBef>
                <a:spcPts val="0"/>
              </a:spcBef>
              <a:spcAft>
                <a:spcPts val="0"/>
              </a:spcAft>
              <a:buNone/>
            </a:pPr>
            <a:r>
              <a:rPr b="1" lang="en" sz="1200">
                <a:solidFill>
                  <a:schemeClr val="dk1"/>
                </a:solidFill>
                <a:highlight>
                  <a:srgbClr val="F3F3F3"/>
                </a:highlight>
                <a:latin typeface="Courier New"/>
                <a:ea typeface="Courier New"/>
                <a:cs typeface="Courier New"/>
                <a:sym typeface="Courier New"/>
              </a:rPr>
              <a:t>Function Call </a:t>
            </a:r>
            <a:r>
              <a:rPr lang="en" sz="1200">
                <a:solidFill>
                  <a:schemeClr val="dk1"/>
                </a:solidFill>
                <a:highlight>
                  <a:srgbClr val="F3F3F3"/>
                </a:highlight>
                <a:latin typeface="Courier New"/>
                <a:ea typeface="Courier New"/>
                <a:cs typeface="Courier New"/>
                <a:sym typeface="Courier New"/>
              </a:rPr>
              <a:t>in Python Script:</a:t>
            </a:r>
            <a:r>
              <a:rPr b="1" lang="en" sz="1200">
                <a:solidFill>
                  <a:schemeClr val="dk1"/>
                </a:solidFill>
                <a:highlight>
                  <a:srgbClr val="F3F3F3"/>
                </a:highlight>
                <a:latin typeface="Courier New"/>
                <a:ea typeface="Courier New"/>
                <a:cs typeface="Courier New"/>
                <a:sym typeface="Courier New"/>
              </a:rPr>
              <a:t> </a:t>
            </a:r>
            <a:r>
              <a:rPr b="1" lang="en" sz="1200">
                <a:solidFill>
                  <a:srgbClr val="FFFFFF"/>
                </a:solidFill>
                <a:highlight>
                  <a:srgbClr val="A4C2F4"/>
                </a:highlight>
                <a:latin typeface="Courier New"/>
                <a:ea typeface="Courier New"/>
                <a:cs typeface="Courier New"/>
                <a:sym typeface="Courier New"/>
              </a:rPr>
              <a:t>group_list</a:t>
            </a:r>
            <a:r>
              <a:rPr b="1" lang="en" sz="1200">
                <a:solidFill>
                  <a:srgbClr val="000000"/>
                </a:solidFill>
                <a:highlight>
                  <a:srgbClr val="F3F3F3"/>
                </a:highlight>
                <a:latin typeface="Courier New"/>
                <a:ea typeface="Courier New"/>
                <a:cs typeface="Courier New"/>
                <a:sym typeface="Courier New"/>
              </a:rPr>
              <a:t> </a:t>
            </a:r>
            <a:r>
              <a:rPr b="1" lang="en" sz="1200">
                <a:solidFill>
                  <a:schemeClr val="dk1"/>
                </a:solidFill>
                <a:highlight>
                  <a:srgbClr val="F3F3F3"/>
                </a:highlight>
                <a:latin typeface="Courier New"/>
                <a:ea typeface="Courier New"/>
                <a:cs typeface="Courier New"/>
                <a:sym typeface="Courier New"/>
              </a:rPr>
              <a:t> </a:t>
            </a:r>
            <a:r>
              <a:rPr b="1" lang="en" sz="1200">
                <a:solidFill>
                  <a:srgbClr val="666666"/>
                </a:solidFill>
                <a:highlight>
                  <a:srgbClr val="F3F3F3"/>
                </a:highlight>
                <a:latin typeface="Courier New"/>
                <a:ea typeface="Courier New"/>
                <a:cs typeface="Courier New"/>
                <a:sym typeface="Courier New"/>
              </a:rPr>
              <a:t>= </a:t>
            </a:r>
            <a:r>
              <a:rPr b="1" lang="en" sz="1200">
                <a:solidFill>
                  <a:srgbClr val="000000"/>
                </a:solidFill>
                <a:highlight>
                  <a:srgbClr val="F3F3F3"/>
                </a:highlight>
                <a:latin typeface="Courier New"/>
                <a:ea typeface="Courier New"/>
                <a:cs typeface="Courier New"/>
                <a:sym typeface="Courier New"/>
              </a:rPr>
              <a:t>make_list_of_groups</a:t>
            </a:r>
            <a:r>
              <a:rPr lang="en" sz="1200">
                <a:solidFill>
                  <a:srgbClr val="666666"/>
                </a:solidFill>
                <a:highlight>
                  <a:srgbClr val="F3F3F3"/>
                </a:highlight>
                <a:latin typeface="Courier New"/>
                <a:ea typeface="Courier New"/>
                <a:cs typeface="Courier New"/>
                <a:sym typeface="Courier New"/>
              </a:rPr>
              <a:t>(</a:t>
            </a:r>
            <a:r>
              <a:rPr b="1" lang="en" sz="1200">
                <a:solidFill>
                  <a:srgbClr val="FFFFFF"/>
                </a:solidFill>
                <a:highlight>
                  <a:srgbClr val="FF9900"/>
                </a:highlight>
                <a:latin typeface="Courier New"/>
                <a:ea typeface="Courier New"/>
                <a:cs typeface="Courier New"/>
                <a:sym typeface="Courier New"/>
              </a:rPr>
              <a:t>member_list</a:t>
            </a:r>
            <a:r>
              <a:rPr lang="en" sz="1200">
                <a:solidFill>
                  <a:srgbClr val="666666"/>
                </a:solidFill>
                <a:highlight>
                  <a:srgbClr val="F3F3F3"/>
                </a:highlight>
                <a:latin typeface="Courier New"/>
                <a:ea typeface="Courier New"/>
                <a:cs typeface="Courier New"/>
                <a:sym typeface="Courier New"/>
              </a:rPr>
              <a:t>) </a:t>
            </a:r>
            <a:r>
              <a:rPr lang="en" sz="1200">
                <a:solidFill>
                  <a:schemeClr val="dk1"/>
                </a:solidFill>
                <a:highlight>
                  <a:srgbClr val="F3F3F3"/>
                </a:highlight>
                <a:latin typeface="Courier New"/>
                <a:ea typeface="Courier New"/>
                <a:cs typeface="Courier New"/>
                <a:sym typeface="Courier New"/>
              </a:rPr>
              <a:t> </a:t>
            </a:r>
            <a:br>
              <a:rPr b="1" lang="en" sz="1000">
                <a:solidFill>
                  <a:schemeClr val="dk1"/>
                </a:solidFill>
                <a:highlight>
                  <a:srgbClr val="F3F3F3"/>
                </a:highlight>
                <a:latin typeface="Courier New"/>
                <a:ea typeface="Courier New"/>
                <a:cs typeface="Courier New"/>
                <a:sym typeface="Courier New"/>
              </a:rPr>
            </a:br>
            <a:br>
              <a:rPr b="1" lang="en" sz="1000">
                <a:solidFill>
                  <a:schemeClr val="dk1"/>
                </a:solidFill>
                <a:highlight>
                  <a:srgbClr val="F3F3F3"/>
                </a:highlight>
                <a:latin typeface="Courier New"/>
                <a:ea typeface="Courier New"/>
                <a:cs typeface="Courier New"/>
                <a:sym typeface="Courier New"/>
              </a:rPr>
            </a:br>
            <a:r>
              <a:rPr b="1" lang="en" sz="1200">
                <a:solidFill>
                  <a:schemeClr val="dk1"/>
                </a:solidFill>
                <a:highlight>
                  <a:srgbClr val="F3F3F3"/>
                </a:highlight>
                <a:latin typeface="Courier New"/>
                <a:ea typeface="Courier New"/>
                <a:cs typeface="Courier New"/>
                <a:sym typeface="Courier New"/>
              </a:rPr>
              <a:t>Result Example:</a:t>
            </a:r>
            <a:r>
              <a:rPr lang="en" sz="1200">
                <a:solidFill>
                  <a:schemeClr val="dk1"/>
                </a:solidFill>
                <a:highlight>
                  <a:srgbClr val="F3F3F3"/>
                </a:highlight>
                <a:latin typeface="Courier New"/>
                <a:ea typeface="Courier New"/>
                <a:cs typeface="Courier New"/>
                <a:sym typeface="Courier New"/>
              </a:rPr>
              <a:t> </a:t>
            </a:r>
            <a:r>
              <a:rPr b="1" lang="en" sz="1200">
                <a:solidFill>
                  <a:schemeClr val="dk1"/>
                </a:solidFill>
                <a:highlight>
                  <a:srgbClr val="F3F3F3"/>
                </a:highlight>
                <a:latin typeface="Courier New"/>
                <a:ea typeface="Courier New"/>
                <a:cs typeface="Courier New"/>
                <a:sym typeface="Courier New"/>
              </a:rPr>
              <a:t>list of groups</a:t>
            </a:r>
            <a:br>
              <a:rPr b="1" lang="en" sz="1200">
                <a:solidFill>
                  <a:schemeClr val="dk1"/>
                </a:solidFill>
                <a:highlight>
                  <a:srgbClr val="F3F3F3"/>
                </a:highlight>
                <a:latin typeface="Courier New"/>
                <a:ea typeface="Courier New"/>
                <a:cs typeface="Courier New"/>
                <a:sym typeface="Courier New"/>
              </a:rPr>
            </a:br>
            <a:r>
              <a:rPr b="1" lang="en" sz="1200">
                <a:solidFill>
                  <a:srgbClr val="FFFFFF"/>
                </a:solidFill>
                <a:highlight>
                  <a:srgbClr val="A4C2F4"/>
                </a:highlight>
                <a:latin typeface="Courier New"/>
                <a:ea typeface="Courier New"/>
                <a:cs typeface="Courier New"/>
                <a:sym typeface="Courier New"/>
              </a:rPr>
              <a:t>['GROUP_ALPHA', 'GROUP_KAPPA', 'GROUP_DELTA']</a:t>
            </a:r>
            <a:endParaRPr b="1" sz="1200">
              <a:solidFill>
                <a:srgbClr val="FFFFFF"/>
              </a:solidFill>
              <a:highlight>
                <a:srgbClr val="A4C2F4"/>
              </a:highlight>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1"/>
              </a:solidFill>
              <a:highlight>
                <a:srgbClr val="F3F3F3"/>
              </a:highlight>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5</a:t>
            </a:r>
            <a:r>
              <a:rPr lang="en"/>
              <a:t>: Create Structure Level 1 &amp; 2 </a:t>
            </a:r>
            <a:endParaRPr/>
          </a:p>
        </p:txBody>
      </p:sp>
      <p:sp>
        <p:nvSpPr>
          <p:cNvPr id="412" name="Google Shape;412;p63"/>
          <p:cNvSpPr txBox="1"/>
          <p:nvPr>
            <p:ph idx="1" type="body"/>
          </p:nvPr>
        </p:nvSpPr>
        <p:spPr>
          <a:xfrm>
            <a:off x="311700" y="1152475"/>
            <a:ext cx="8520600" cy="38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rgbClr val="666666"/>
                </a:solidFill>
                <a:highlight>
                  <a:srgbClr val="FFFF00"/>
                </a:highlight>
                <a:latin typeface="Courier New"/>
                <a:ea typeface="Courier New"/>
                <a:cs typeface="Courier New"/>
                <a:sym typeface="Courier New"/>
              </a:rPr>
              <a:t>### Simplified code: attaching group members (L2) to their group (L1)</a:t>
            </a:r>
            <a:endParaRPr b="1" sz="7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rgbClr val="000000"/>
                </a:solidFill>
                <a:highlight>
                  <a:srgbClr val="FFFF00"/>
                </a:highlight>
                <a:latin typeface="Courier New"/>
                <a:ea typeface="Courier New"/>
                <a:cs typeface="Courier New"/>
                <a:sym typeface="Courier New"/>
              </a:rPr>
              <a:t>def attach_members_to_groups(group_rec, member_list):        </a:t>
            </a:r>
            <a:endParaRPr b="1" sz="1200">
              <a:solidFill>
                <a:srgbClr val="000000"/>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rgbClr val="666666"/>
                </a:solidFill>
                <a:highlight>
                  <a:srgbClr val="FFFF00"/>
                </a:highlight>
                <a:latin typeface="Courier New"/>
                <a:ea typeface="Courier New"/>
                <a:cs typeface="Courier New"/>
                <a:sym typeface="Courier New"/>
              </a:rPr>
              <a:t>    mem_dict = {}</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rgbClr val="666666"/>
                </a:solidFill>
                <a:highlight>
                  <a:srgbClr val="FFFF00"/>
                </a:highlight>
                <a:latin typeface="Courier New"/>
                <a:ea typeface="Courier New"/>
                <a:cs typeface="Courier New"/>
                <a:sym typeface="Courier New"/>
              </a:rPr>
              <a:t>    mem_list = [mem_dict]</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rgbClr val="666666"/>
                </a:solidFill>
                <a:highlight>
                  <a:srgbClr val="FFFF00"/>
                </a:highlight>
                <a:latin typeface="Courier New"/>
                <a:ea typeface="Courier New"/>
                <a:cs typeface="Courier New"/>
                <a:sym typeface="Courier New"/>
              </a:rPr>
              <a:t>    for membr in member_list:</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rgbClr val="666666"/>
                </a:solidFill>
                <a:highlight>
                  <a:srgbClr val="FFFF00"/>
                </a:highlight>
                <a:latin typeface="Courier New"/>
                <a:ea typeface="Courier New"/>
                <a:cs typeface="Courier New"/>
                <a:sym typeface="Courier New"/>
              </a:rPr>
              <a:t>        if membr["group"] == group_rec:</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rgbClr val="666666"/>
                </a:solidFill>
                <a:highlight>
                  <a:srgbClr val="FFFF00"/>
                </a:highlight>
                <a:latin typeface="Courier New"/>
                <a:ea typeface="Courier New"/>
                <a:cs typeface="Courier New"/>
                <a:sym typeface="Courier New"/>
              </a:rPr>
              <a:t>            mem_dict["person_name"]  = membr["person_name"]</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rgbClr val="666666"/>
                </a:solidFill>
                <a:highlight>
                  <a:srgbClr val="FFFF00"/>
                </a:highlight>
                <a:latin typeface="Courier New"/>
                <a:ea typeface="Courier New"/>
                <a:cs typeface="Courier New"/>
                <a:sym typeface="Courier New"/>
              </a:rPr>
              <a:t>            mem_dict["email"] = membr["email"]</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rgbClr val="666666"/>
                </a:solidFill>
                <a:highlight>
                  <a:srgbClr val="FFFF00"/>
                </a:highlight>
                <a:latin typeface="Courier New"/>
                <a:ea typeface="Courier New"/>
                <a:cs typeface="Courier New"/>
                <a:sym typeface="Courier New"/>
              </a:rPr>
              <a:t>            mem_list.append(mem_dict.copy())</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200">
                <a:solidFill>
                  <a:srgbClr val="666666"/>
                </a:solidFill>
                <a:highlight>
                  <a:srgbClr val="FFFF00"/>
                </a:highlight>
                <a:latin typeface="Courier New"/>
                <a:ea typeface="Courier New"/>
                <a:cs typeface="Courier New"/>
                <a:sym typeface="Courier New"/>
              </a:rPr>
              <a:t>    return mem_list</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000">
                <a:solidFill>
                  <a:schemeClr val="dk1"/>
                </a:solidFill>
                <a:highlight>
                  <a:srgbClr val="FFFF00"/>
                </a:highlight>
                <a:latin typeface="Courier New"/>
                <a:ea typeface="Courier New"/>
                <a:cs typeface="Courier New"/>
                <a:sym typeface="Courier New"/>
              </a:rPr>
              <a:t>        </a:t>
            </a:r>
            <a:endParaRPr b="1" sz="1000">
              <a:solidFill>
                <a:schemeClr val="dk1"/>
              </a:solidFill>
              <a:highlight>
                <a:srgbClr val="FFFF00"/>
              </a:highlight>
              <a:latin typeface="Courier New"/>
              <a:ea typeface="Courier New"/>
              <a:cs typeface="Courier New"/>
              <a:sym typeface="Courier New"/>
            </a:endParaRPr>
          </a:p>
          <a:p>
            <a:pPr indent="0" lvl="0" marL="0" rtl="0" algn="l">
              <a:spcBef>
                <a:spcPts val="0"/>
              </a:spcBef>
              <a:spcAft>
                <a:spcPts val="0"/>
              </a:spcAft>
              <a:buNone/>
            </a:pPr>
            <a:r>
              <a:rPr b="1" lang="en" sz="1000">
                <a:solidFill>
                  <a:schemeClr val="dk1"/>
                </a:solidFill>
                <a:highlight>
                  <a:srgbClr val="EFEFEF"/>
                </a:highlight>
                <a:latin typeface="Courier New"/>
                <a:ea typeface="Courier New"/>
                <a:cs typeface="Courier New"/>
                <a:sym typeface="Courier New"/>
              </a:rPr>
              <a:t>Function Call in Python Script: </a:t>
            </a:r>
            <a:br>
              <a:rPr b="1" lang="en" sz="800">
                <a:solidFill>
                  <a:schemeClr val="dk1"/>
                </a:solidFill>
                <a:highlight>
                  <a:srgbClr val="EFEFEF"/>
                </a:highlight>
                <a:latin typeface="Courier New"/>
                <a:ea typeface="Courier New"/>
                <a:cs typeface="Courier New"/>
                <a:sym typeface="Courier New"/>
              </a:rPr>
            </a:br>
            <a:r>
              <a:rPr b="1" lang="en" sz="1000">
                <a:solidFill>
                  <a:schemeClr val="dk1"/>
                </a:solidFill>
                <a:highlight>
                  <a:srgbClr val="EFEFEF"/>
                </a:highlight>
                <a:latin typeface="Courier New"/>
                <a:ea typeface="Courier New"/>
                <a:cs typeface="Courier New"/>
                <a:sym typeface="Courier New"/>
              </a:rPr>
              <a:t>for </a:t>
            </a:r>
            <a:r>
              <a:rPr lang="en" sz="1000">
                <a:solidFill>
                  <a:schemeClr val="dk1"/>
                </a:solidFill>
                <a:highlight>
                  <a:srgbClr val="EFEFEF"/>
                </a:highlight>
                <a:latin typeface="Courier New"/>
                <a:ea typeface="Courier New"/>
                <a:cs typeface="Courier New"/>
                <a:sym typeface="Courier New"/>
              </a:rPr>
              <a:t>group_rec </a:t>
            </a:r>
            <a:r>
              <a:rPr b="1" lang="en" sz="1000">
                <a:solidFill>
                  <a:schemeClr val="dk1"/>
                </a:solidFill>
                <a:highlight>
                  <a:srgbClr val="EFEFEF"/>
                </a:highlight>
                <a:latin typeface="Courier New"/>
                <a:ea typeface="Courier New"/>
                <a:cs typeface="Courier New"/>
                <a:sym typeface="Courier New"/>
              </a:rPr>
              <a:t>in </a:t>
            </a:r>
            <a:r>
              <a:rPr b="1" lang="en" sz="1000">
                <a:solidFill>
                  <a:srgbClr val="FFFFFF"/>
                </a:solidFill>
                <a:highlight>
                  <a:srgbClr val="6D9EEB"/>
                </a:highlight>
                <a:latin typeface="Courier New"/>
                <a:ea typeface="Courier New"/>
                <a:cs typeface="Courier New"/>
                <a:sym typeface="Courier New"/>
              </a:rPr>
              <a:t>group_list</a:t>
            </a:r>
            <a:r>
              <a:rPr lang="en" sz="1000">
                <a:solidFill>
                  <a:schemeClr val="dk1"/>
                </a:solidFill>
                <a:highlight>
                  <a:srgbClr val="EFEFEF"/>
                </a:highlight>
                <a:latin typeface="Courier New"/>
                <a:ea typeface="Courier New"/>
                <a:cs typeface="Courier New"/>
                <a:sym typeface="Courier New"/>
              </a:rPr>
              <a:t>:</a:t>
            </a:r>
            <a:br>
              <a:rPr lang="en" sz="1000">
                <a:solidFill>
                  <a:schemeClr val="dk1"/>
                </a:solidFill>
                <a:highlight>
                  <a:srgbClr val="EFEFEF"/>
                </a:highlight>
                <a:latin typeface="Courier New"/>
                <a:ea typeface="Courier New"/>
                <a:cs typeface="Courier New"/>
                <a:sym typeface="Courier New"/>
              </a:rPr>
            </a:br>
            <a:r>
              <a:rPr lang="en" sz="1000">
                <a:solidFill>
                  <a:schemeClr val="dk1"/>
                </a:solidFill>
                <a:highlight>
                  <a:srgbClr val="EFEFEF"/>
                </a:highlight>
                <a:latin typeface="Courier New"/>
                <a:ea typeface="Courier New"/>
                <a:cs typeface="Courier New"/>
                <a:sym typeface="Courier New"/>
              </a:rPr>
              <a:t>    all_members = </a:t>
            </a:r>
            <a:r>
              <a:rPr b="1" lang="en" sz="1000">
                <a:solidFill>
                  <a:srgbClr val="000000"/>
                </a:solidFill>
                <a:highlight>
                  <a:srgbClr val="EFEFEF"/>
                </a:highlight>
                <a:latin typeface="Courier New"/>
                <a:ea typeface="Courier New"/>
                <a:cs typeface="Courier New"/>
                <a:sym typeface="Courier New"/>
              </a:rPr>
              <a:t>attach_members_to_groups</a:t>
            </a:r>
            <a:r>
              <a:rPr lang="en" sz="1000">
                <a:solidFill>
                  <a:schemeClr val="dk1"/>
                </a:solidFill>
                <a:highlight>
                  <a:srgbClr val="EFEFEF"/>
                </a:highlight>
                <a:latin typeface="Courier New"/>
                <a:ea typeface="Courier New"/>
                <a:cs typeface="Courier New"/>
                <a:sym typeface="Courier New"/>
              </a:rPr>
              <a:t>(</a:t>
            </a:r>
            <a:r>
              <a:rPr b="1" lang="en" sz="1000">
                <a:solidFill>
                  <a:srgbClr val="FFFFFF"/>
                </a:solidFill>
                <a:highlight>
                  <a:srgbClr val="6FA8DC"/>
                </a:highlight>
                <a:latin typeface="Courier New"/>
                <a:ea typeface="Courier New"/>
                <a:cs typeface="Courier New"/>
                <a:sym typeface="Courier New"/>
              </a:rPr>
              <a:t>group_rec</a:t>
            </a:r>
            <a:r>
              <a:rPr lang="en" sz="1000">
                <a:solidFill>
                  <a:schemeClr val="dk1"/>
                </a:solidFill>
                <a:highlight>
                  <a:srgbClr val="EFEFEF"/>
                </a:highlight>
                <a:latin typeface="Courier New"/>
                <a:ea typeface="Courier New"/>
                <a:cs typeface="Courier New"/>
                <a:sym typeface="Courier New"/>
              </a:rPr>
              <a:t>, </a:t>
            </a:r>
            <a:r>
              <a:rPr b="1" lang="en" sz="1000">
                <a:solidFill>
                  <a:srgbClr val="FFFFFF"/>
                </a:solidFill>
                <a:highlight>
                  <a:srgbClr val="FF9900"/>
                </a:highlight>
                <a:latin typeface="Courier New"/>
                <a:ea typeface="Courier New"/>
                <a:cs typeface="Courier New"/>
                <a:sym typeface="Courier New"/>
              </a:rPr>
              <a:t>member_list</a:t>
            </a:r>
            <a:r>
              <a:rPr lang="en" sz="1000">
                <a:solidFill>
                  <a:schemeClr val="dk1"/>
                </a:solidFill>
                <a:highlight>
                  <a:srgbClr val="EFEFEF"/>
                </a:highlight>
                <a:latin typeface="Courier New"/>
                <a:ea typeface="Courier New"/>
                <a:cs typeface="Courier New"/>
                <a:sym typeface="Courier New"/>
              </a:rPr>
              <a:t>)</a:t>
            </a:r>
            <a:br>
              <a:rPr lang="en" sz="1000">
                <a:solidFill>
                  <a:schemeClr val="dk1"/>
                </a:solidFill>
                <a:highlight>
                  <a:srgbClr val="EFEFEF"/>
                </a:highlight>
                <a:latin typeface="Courier New"/>
                <a:ea typeface="Courier New"/>
                <a:cs typeface="Courier New"/>
                <a:sym typeface="Courier New"/>
              </a:rPr>
            </a:br>
            <a:r>
              <a:rPr b="1" lang="en" sz="1000">
                <a:solidFill>
                  <a:schemeClr val="dk1"/>
                </a:solidFill>
                <a:highlight>
                  <a:srgbClr val="EFEFEF"/>
                </a:highlight>
                <a:latin typeface="Courier New"/>
                <a:ea typeface="Courier New"/>
                <a:cs typeface="Courier New"/>
                <a:sym typeface="Courier New"/>
              </a:rPr>
              <a:t>Result Example</a:t>
            </a:r>
            <a:br>
              <a:rPr lang="en" sz="1000">
                <a:solidFill>
                  <a:schemeClr val="dk1"/>
                </a:solidFill>
                <a:highlight>
                  <a:srgbClr val="EFEFEF"/>
                </a:highlight>
              </a:rPr>
            </a:br>
            <a:r>
              <a:rPr lang="en" sz="1000">
                <a:solidFill>
                  <a:schemeClr val="dk1"/>
                </a:solidFill>
                <a:highlight>
                  <a:srgbClr val="EFEFEF"/>
                </a:highlight>
                <a:latin typeface="Courier New"/>
                <a:ea typeface="Courier New"/>
                <a:cs typeface="Courier New"/>
                <a:sym typeface="Courier New"/>
              </a:rPr>
              <a:t>{</a:t>
            </a:r>
            <a:r>
              <a:rPr b="1" lang="en" sz="1000">
                <a:solidFill>
                  <a:schemeClr val="dk1"/>
                </a:solidFill>
                <a:highlight>
                  <a:srgbClr val="FFF2CC"/>
                </a:highlight>
                <a:latin typeface="Courier New"/>
                <a:ea typeface="Courier New"/>
                <a:cs typeface="Courier New"/>
                <a:sym typeface="Courier New"/>
              </a:rPr>
              <a:t>'group'</a:t>
            </a:r>
            <a:r>
              <a:rPr lang="en" sz="1000">
                <a:solidFill>
                  <a:schemeClr val="dk1"/>
                </a:solidFill>
                <a:highlight>
                  <a:srgbClr val="EFEFE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'group'</a:t>
            </a:r>
            <a:r>
              <a:rPr lang="en" sz="1000">
                <a:solidFill>
                  <a:schemeClr val="dk1"/>
                </a:solidFill>
                <a:highlight>
                  <a:srgbClr val="EFEFE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'group_name'</a:t>
            </a:r>
            <a:r>
              <a:rPr lang="en" sz="1000">
                <a:solidFill>
                  <a:schemeClr val="dk1"/>
                </a:solidFill>
                <a:highlight>
                  <a:srgbClr val="EFEFEF"/>
                </a:highlight>
                <a:latin typeface="Courier New"/>
                <a:ea typeface="Courier New"/>
                <a:cs typeface="Courier New"/>
                <a:sym typeface="Courier New"/>
              </a:rPr>
              <a:t>: 'GROUP_ALPHA', </a:t>
            </a:r>
            <a:r>
              <a:rPr lang="en" sz="1000">
                <a:solidFill>
                  <a:schemeClr val="dk1"/>
                </a:solidFill>
                <a:highlight>
                  <a:srgbClr val="FFF2CC"/>
                </a:highlight>
                <a:latin typeface="Courier New"/>
                <a:ea typeface="Courier New"/>
                <a:cs typeface="Courier New"/>
                <a:sym typeface="Courier New"/>
              </a:rPr>
              <a:t>'members'</a:t>
            </a:r>
            <a:r>
              <a:rPr lang="en" sz="1000">
                <a:solidFill>
                  <a:schemeClr val="dk1"/>
                </a:solidFill>
                <a:highlight>
                  <a:srgbClr val="EFEFEF"/>
                </a:highlight>
                <a:latin typeface="Courier New"/>
                <a:ea typeface="Courier New"/>
                <a:cs typeface="Courier New"/>
                <a:sym typeface="Courier New"/>
              </a:rPr>
              <a:t>: [{</a:t>
            </a:r>
            <a:r>
              <a:rPr lang="en" sz="1000">
                <a:solidFill>
                  <a:schemeClr val="dk1"/>
                </a:solidFill>
                <a:highlight>
                  <a:srgbClr val="FF9900"/>
                </a:highlight>
                <a:latin typeface="Courier New"/>
                <a:ea typeface="Courier New"/>
                <a:cs typeface="Courier New"/>
                <a:sym typeface="Courier New"/>
              </a:rPr>
              <a:t>'person_name'</a:t>
            </a:r>
            <a:r>
              <a:rPr lang="en" sz="1000">
                <a:solidFill>
                  <a:schemeClr val="dk1"/>
                </a:solidFill>
                <a:highlight>
                  <a:srgbClr val="EFEFEF"/>
                </a:highlight>
                <a:latin typeface="Courier New"/>
                <a:ea typeface="Courier New"/>
                <a:cs typeface="Courier New"/>
                <a:sym typeface="Courier New"/>
              </a:rPr>
              <a:t>: 'Vincent Cassata', </a:t>
            </a:r>
            <a:r>
              <a:rPr lang="en" sz="1000">
                <a:solidFill>
                  <a:schemeClr val="dk1"/>
                </a:solidFill>
                <a:highlight>
                  <a:srgbClr val="FF9900"/>
                </a:highlight>
                <a:latin typeface="Courier New"/>
                <a:ea typeface="Courier New"/>
                <a:cs typeface="Courier New"/>
                <a:sym typeface="Courier New"/>
              </a:rPr>
              <a:t>'email'</a:t>
            </a:r>
            <a:r>
              <a:rPr lang="en" sz="1000">
                <a:solidFill>
                  <a:schemeClr val="dk1"/>
                </a:solidFill>
                <a:highlight>
                  <a:srgbClr val="EFEFEF"/>
                </a:highlight>
                <a:latin typeface="Courier New"/>
                <a:ea typeface="Courier New"/>
                <a:cs typeface="Courier New"/>
                <a:sym typeface="Courier New"/>
              </a:rPr>
              <a:t>: 'vincent.cassata@student.bxl.be'}, {'person_name': 'Giovanni Di Tulio', 'email': 'Giovanni.ditullio@student.bxl.be'}, ...</a:t>
            </a:r>
            <a:endParaRPr sz="1000">
              <a:solidFill>
                <a:schemeClr val="dk1"/>
              </a:solidFill>
              <a:highlight>
                <a:srgbClr val="EFEFE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br>
              <a:rPr lang="en" sz="1000">
                <a:solidFill>
                  <a:schemeClr val="dk1"/>
                </a:solidFill>
                <a:highlight>
                  <a:srgbClr val="FFFFFF"/>
                </a:highlight>
                <a:latin typeface="Courier New"/>
                <a:ea typeface="Courier New"/>
                <a:cs typeface="Courier New"/>
                <a:sym typeface="Courier New"/>
              </a:rPr>
            </a:br>
            <a:endParaRPr sz="10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6: Run main() function</a:t>
            </a:r>
            <a:endParaRPr/>
          </a:p>
        </p:txBody>
      </p:sp>
      <p:sp>
        <p:nvSpPr>
          <p:cNvPr id="418" name="Google Shape;418;p64"/>
          <p:cNvSpPr txBox="1"/>
          <p:nvPr>
            <p:ph idx="1" type="body"/>
          </p:nvPr>
        </p:nvSpPr>
        <p:spPr>
          <a:xfrm>
            <a:off x="311700" y="1152475"/>
            <a:ext cx="8709900" cy="38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solidFill>
                  <a:srgbClr val="666666"/>
                </a:solidFill>
                <a:highlight>
                  <a:srgbClr val="FFFF00"/>
                </a:highlight>
                <a:latin typeface="Courier New"/>
                <a:ea typeface="Courier New"/>
                <a:cs typeface="Courier New"/>
                <a:sym typeface="Courier New"/>
              </a:rPr>
              <a:t>### Simplified code: calling three functions + creating final data structure</a:t>
            </a:r>
            <a:endParaRPr b="1" sz="10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000000"/>
                </a:solidFill>
                <a:highlight>
                  <a:srgbClr val="FFFF00"/>
                </a:highlight>
                <a:latin typeface="Courier New"/>
                <a:ea typeface="Courier New"/>
                <a:cs typeface="Courier New"/>
                <a:sym typeface="Courier New"/>
              </a:rPr>
              <a:t>def main():</a:t>
            </a:r>
            <a:endParaRPr b="1" sz="1200">
              <a:solidFill>
                <a:srgbClr val="000000"/>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666666"/>
                </a:solidFill>
                <a:highlight>
                  <a:srgbClr val="FFFF00"/>
                </a:highlight>
                <a:latin typeface="Courier New"/>
                <a:ea typeface="Courier New"/>
                <a:cs typeface="Courier New"/>
                <a:sym typeface="Courier New"/>
              </a:rPr>
              <a:t>    member_list = </a:t>
            </a:r>
            <a:r>
              <a:rPr b="1" lang="en" sz="1200">
                <a:solidFill>
                  <a:srgbClr val="000000"/>
                </a:solidFill>
                <a:highlight>
                  <a:srgbClr val="FFFF00"/>
                </a:highlight>
                <a:latin typeface="Courier New"/>
                <a:ea typeface="Courier New"/>
                <a:cs typeface="Courier New"/>
                <a:sym typeface="Courier New"/>
              </a:rPr>
              <a:t>find_all_persons_and_groups("webex_groups.xlsx")</a:t>
            </a:r>
            <a:endParaRPr b="1" sz="1200">
              <a:solidFill>
                <a:srgbClr val="000000"/>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666666"/>
                </a:solidFill>
                <a:highlight>
                  <a:srgbClr val="FFFF00"/>
                </a:highlight>
                <a:latin typeface="Courier New"/>
                <a:ea typeface="Courier New"/>
                <a:cs typeface="Courier New"/>
                <a:sym typeface="Courier New"/>
              </a:rPr>
              <a:t>    group_list  = </a:t>
            </a:r>
            <a:r>
              <a:rPr b="1" lang="en" sz="1200">
                <a:solidFill>
                  <a:srgbClr val="000000"/>
                </a:solidFill>
                <a:highlight>
                  <a:srgbClr val="FFFF00"/>
                </a:highlight>
                <a:latin typeface="Courier New"/>
                <a:ea typeface="Courier New"/>
                <a:cs typeface="Courier New"/>
                <a:sym typeface="Courier New"/>
              </a:rPr>
              <a:t>make_list_of_groups(member_list)  </a:t>
            </a:r>
            <a:endParaRPr b="1" sz="1200">
              <a:solidFill>
                <a:srgbClr val="000000"/>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666666"/>
                </a:solidFill>
                <a:highlight>
                  <a:srgbClr val="FFFF00"/>
                </a:highlight>
                <a:latin typeface="Courier New"/>
                <a:ea typeface="Courier New"/>
                <a:cs typeface="Courier New"/>
                <a:sym typeface="Courier New"/>
              </a:rPr>
              <a:t>    all_members = []</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666666"/>
                </a:solidFill>
                <a:highlight>
                  <a:srgbClr val="FFFF00"/>
                </a:highlight>
                <a:latin typeface="Courier New"/>
                <a:ea typeface="Courier New"/>
                <a:cs typeface="Courier New"/>
                <a:sym typeface="Courier New"/>
              </a:rPr>
              <a:t>    </a:t>
            </a:r>
            <a:r>
              <a:rPr b="1" lang="en" sz="1200">
                <a:solidFill>
                  <a:srgbClr val="000000"/>
                </a:solidFill>
                <a:highlight>
                  <a:srgbClr val="FFFF00"/>
                </a:highlight>
                <a:latin typeface="Courier New"/>
                <a:ea typeface="Courier New"/>
                <a:cs typeface="Courier New"/>
                <a:sym typeface="Courier New"/>
              </a:rPr>
              <a:t>for </a:t>
            </a:r>
            <a:r>
              <a:rPr b="1" lang="en" sz="1200">
                <a:solidFill>
                  <a:srgbClr val="FFFFFF"/>
                </a:solidFill>
                <a:highlight>
                  <a:srgbClr val="6D9EEB"/>
                </a:highlight>
                <a:latin typeface="Courier New"/>
                <a:ea typeface="Courier New"/>
                <a:cs typeface="Courier New"/>
                <a:sym typeface="Courier New"/>
              </a:rPr>
              <a:t>group_rec</a:t>
            </a:r>
            <a:r>
              <a:rPr b="1" lang="en" sz="1200">
                <a:solidFill>
                  <a:srgbClr val="666666"/>
                </a:solidFill>
                <a:highlight>
                  <a:srgbClr val="FFFF00"/>
                </a:highlight>
                <a:latin typeface="Courier New"/>
                <a:ea typeface="Courier New"/>
                <a:cs typeface="Courier New"/>
                <a:sym typeface="Courier New"/>
              </a:rPr>
              <a:t> </a:t>
            </a:r>
            <a:r>
              <a:rPr b="1" lang="en" sz="1200">
                <a:solidFill>
                  <a:srgbClr val="000000"/>
                </a:solidFill>
                <a:highlight>
                  <a:srgbClr val="FFFF00"/>
                </a:highlight>
                <a:latin typeface="Courier New"/>
                <a:ea typeface="Courier New"/>
                <a:cs typeface="Courier New"/>
                <a:sym typeface="Courier New"/>
              </a:rPr>
              <a:t>in </a:t>
            </a:r>
            <a:r>
              <a:rPr b="1" lang="en" sz="1200">
                <a:solidFill>
                  <a:srgbClr val="666666"/>
                </a:solidFill>
                <a:highlight>
                  <a:srgbClr val="FFFF00"/>
                </a:highlight>
                <a:latin typeface="Courier New"/>
                <a:ea typeface="Courier New"/>
                <a:cs typeface="Courier New"/>
                <a:sym typeface="Courier New"/>
              </a:rPr>
              <a:t>group_list:</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666666"/>
                </a:solidFill>
                <a:highlight>
                  <a:srgbClr val="FFFF00"/>
                </a:highlight>
                <a:latin typeface="Courier New"/>
                <a:ea typeface="Courier New"/>
                <a:cs typeface="Courier New"/>
                <a:sym typeface="Courier New"/>
              </a:rPr>
              <a:t>        </a:t>
            </a:r>
            <a:r>
              <a:rPr b="1" lang="en" sz="1200">
                <a:solidFill>
                  <a:srgbClr val="FFFFFF"/>
                </a:solidFill>
                <a:highlight>
                  <a:srgbClr val="FF9900"/>
                </a:highlight>
                <a:latin typeface="Courier New"/>
                <a:ea typeface="Courier New"/>
                <a:cs typeface="Courier New"/>
                <a:sym typeface="Courier New"/>
              </a:rPr>
              <a:t>all_members </a:t>
            </a:r>
            <a:r>
              <a:rPr b="1" lang="en" sz="1200">
                <a:solidFill>
                  <a:srgbClr val="666666"/>
                </a:solidFill>
                <a:highlight>
                  <a:srgbClr val="FFFF00"/>
                </a:highlight>
                <a:latin typeface="Courier New"/>
                <a:ea typeface="Courier New"/>
                <a:cs typeface="Courier New"/>
                <a:sym typeface="Courier New"/>
              </a:rPr>
              <a:t>= </a:t>
            </a:r>
            <a:r>
              <a:rPr b="1" lang="en" sz="1200">
                <a:solidFill>
                  <a:srgbClr val="000000"/>
                </a:solidFill>
                <a:highlight>
                  <a:srgbClr val="FFFF00"/>
                </a:highlight>
                <a:latin typeface="Courier New"/>
                <a:ea typeface="Courier New"/>
                <a:cs typeface="Courier New"/>
                <a:sym typeface="Courier New"/>
              </a:rPr>
              <a:t>attach_members_to_groups(group_rec, member_list)</a:t>
            </a:r>
            <a:endParaRPr b="1" sz="1200">
              <a:solidFill>
                <a:srgbClr val="000000"/>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666666"/>
                </a:solidFill>
                <a:highlight>
                  <a:srgbClr val="FFFF00"/>
                </a:highlight>
                <a:latin typeface="Courier New"/>
                <a:ea typeface="Courier New"/>
                <a:cs typeface="Courier New"/>
                <a:sym typeface="Courier New"/>
              </a:rPr>
              <a:t>        group_dict["group"] = </a:t>
            </a:r>
            <a:r>
              <a:rPr b="1" lang="en" sz="1200">
                <a:solidFill>
                  <a:srgbClr val="000000"/>
                </a:solidFill>
                <a:highlight>
                  <a:srgbClr val="FFF2CC"/>
                </a:highlight>
                <a:latin typeface="Courier New"/>
                <a:ea typeface="Courier New"/>
                <a:cs typeface="Courier New"/>
                <a:sym typeface="Courier New"/>
              </a:rPr>
              <a:t>{ "group": {"group_name": </a:t>
            </a:r>
            <a:r>
              <a:rPr b="1" lang="en" sz="1200">
                <a:solidFill>
                  <a:srgbClr val="FFFFFF"/>
                </a:solidFill>
                <a:highlight>
                  <a:srgbClr val="6D9EEB"/>
                </a:highlight>
                <a:latin typeface="Courier New"/>
                <a:ea typeface="Courier New"/>
                <a:cs typeface="Courier New"/>
                <a:sym typeface="Courier New"/>
              </a:rPr>
              <a:t>group_rec</a:t>
            </a:r>
            <a:r>
              <a:rPr b="1" lang="en" sz="1200">
                <a:solidFill>
                  <a:srgbClr val="000000"/>
                </a:solidFill>
                <a:highlight>
                  <a:srgbClr val="FFF2CC"/>
                </a:highlight>
                <a:latin typeface="Courier New"/>
                <a:ea typeface="Courier New"/>
                <a:cs typeface="Courier New"/>
                <a:sym typeface="Courier New"/>
              </a:rPr>
              <a:t>, "members": </a:t>
            </a:r>
            <a:r>
              <a:rPr b="1" lang="en" sz="1200">
                <a:solidFill>
                  <a:srgbClr val="FFFFFF"/>
                </a:solidFill>
                <a:highlight>
                  <a:srgbClr val="FF9900"/>
                </a:highlight>
                <a:latin typeface="Courier New"/>
                <a:ea typeface="Courier New"/>
                <a:cs typeface="Courier New"/>
                <a:sym typeface="Courier New"/>
              </a:rPr>
              <a:t>all_members</a:t>
            </a:r>
            <a:r>
              <a:rPr b="1" lang="en" sz="1200">
                <a:solidFill>
                  <a:srgbClr val="FFFFFF"/>
                </a:solidFill>
                <a:highlight>
                  <a:srgbClr val="FFF2CC"/>
                </a:highlight>
                <a:latin typeface="Courier New"/>
                <a:ea typeface="Courier New"/>
                <a:cs typeface="Courier New"/>
                <a:sym typeface="Courier New"/>
              </a:rPr>
              <a:t> </a:t>
            </a:r>
            <a:r>
              <a:rPr b="1" lang="en" sz="1200">
                <a:solidFill>
                  <a:srgbClr val="000000"/>
                </a:solidFill>
                <a:highlight>
                  <a:srgbClr val="FFF2CC"/>
                </a:highlight>
                <a:latin typeface="Courier New"/>
                <a:ea typeface="Courier New"/>
                <a:cs typeface="Courier New"/>
                <a:sym typeface="Courier New"/>
              </a:rPr>
              <a:t>}} </a:t>
            </a:r>
            <a:endParaRPr b="1" sz="1200">
              <a:solidFill>
                <a:srgbClr val="000000"/>
              </a:solidFill>
              <a:highlight>
                <a:srgbClr val="FFF2CC"/>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666666"/>
                </a:solidFill>
                <a:highlight>
                  <a:srgbClr val="FFFF00"/>
                </a:highlight>
                <a:latin typeface="Courier New"/>
                <a:ea typeface="Courier New"/>
                <a:cs typeface="Courier New"/>
                <a:sym typeface="Courier New"/>
              </a:rPr>
              <a:t>        groups_struc['groups'].append(group_dict["group"])</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200">
                <a:solidFill>
                  <a:srgbClr val="666666"/>
                </a:solidFill>
                <a:highlight>
                  <a:srgbClr val="FFFF00"/>
                </a:highlight>
                <a:latin typeface="Courier New"/>
                <a:ea typeface="Courier New"/>
                <a:cs typeface="Courier New"/>
                <a:sym typeface="Courier New"/>
              </a:rPr>
              <a:t>    js_groups = json.dumps(groups_struc)</a:t>
            </a:r>
            <a:endParaRPr b="1" sz="1200">
              <a:solidFill>
                <a:srgbClr val="666666"/>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000">
                <a:solidFill>
                  <a:schemeClr val="dk1"/>
                </a:solidFill>
                <a:highlight>
                  <a:srgbClr val="FFFF00"/>
                </a:highlight>
                <a:latin typeface="Courier New"/>
                <a:ea typeface="Courier New"/>
                <a:cs typeface="Courier New"/>
                <a:sym typeface="Courier New"/>
              </a:rPr>
              <a:t>       </a:t>
            </a:r>
            <a:endParaRPr b="1" sz="1000">
              <a:solidFill>
                <a:schemeClr val="dk1"/>
              </a:solidFill>
              <a:highlight>
                <a:srgbClr val="FFFF00"/>
              </a:highlight>
              <a:latin typeface="Courier New"/>
              <a:ea typeface="Courier New"/>
              <a:cs typeface="Courier New"/>
              <a:sym typeface="Courier New"/>
            </a:endParaRPr>
          </a:p>
          <a:p>
            <a:pPr indent="0" lvl="0" marL="0" rtl="0" algn="l">
              <a:spcBef>
                <a:spcPts val="0"/>
              </a:spcBef>
              <a:spcAft>
                <a:spcPts val="0"/>
              </a:spcAft>
              <a:buNone/>
            </a:pPr>
            <a:r>
              <a:rPr b="1" lang="en" sz="1200">
                <a:solidFill>
                  <a:schemeClr val="dk1"/>
                </a:solidFill>
                <a:highlight>
                  <a:srgbClr val="EFEFEF"/>
                </a:highlight>
                <a:latin typeface="Courier New"/>
                <a:ea typeface="Courier New"/>
                <a:cs typeface="Courier New"/>
                <a:sym typeface="Courier New"/>
              </a:rPr>
              <a:t>Function Call in Python Script: </a:t>
            </a:r>
            <a:br>
              <a:rPr b="1" lang="en" sz="1200">
                <a:solidFill>
                  <a:schemeClr val="dk1"/>
                </a:solidFill>
                <a:highlight>
                  <a:srgbClr val="EFEFEF"/>
                </a:highlight>
                <a:latin typeface="Courier New"/>
                <a:ea typeface="Courier New"/>
                <a:cs typeface="Courier New"/>
                <a:sym typeface="Courier New"/>
              </a:rPr>
            </a:br>
            <a:r>
              <a:rPr lang="en" sz="1200">
                <a:solidFill>
                  <a:srgbClr val="666666"/>
                </a:solidFill>
                <a:highlight>
                  <a:srgbClr val="FFFF00"/>
                </a:highlight>
                <a:latin typeface="Courier New"/>
                <a:ea typeface="Courier New"/>
                <a:cs typeface="Courier New"/>
                <a:sym typeface="Courier New"/>
              </a:rPr>
              <a:t>#### execute main() when called directly        </a:t>
            </a:r>
            <a:br>
              <a:rPr b="1" lang="en" sz="1200">
                <a:solidFill>
                  <a:srgbClr val="666666"/>
                </a:solidFill>
                <a:highlight>
                  <a:srgbClr val="FFFF00"/>
                </a:highlight>
                <a:latin typeface="Courier New"/>
                <a:ea typeface="Courier New"/>
                <a:cs typeface="Courier New"/>
                <a:sym typeface="Courier New"/>
              </a:rPr>
            </a:br>
            <a:r>
              <a:rPr b="1" lang="en" sz="1200">
                <a:solidFill>
                  <a:srgbClr val="666666"/>
                </a:solidFill>
                <a:highlight>
                  <a:srgbClr val="FFFF00"/>
                </a:highlight>
                <a:latin typeface="Courier New"/>
                <a:ea typeface="Courier New"/>
                <a:cs typeface="Courier New"/>
                <a:sym typeface="Courier New"/>
              </a:rPr>
              <a:t>if __name__ == '__main__':</a:t>
            </a:r>
            <a:br>
              <a:rPr b="1" lang="en" sz="1200">
                <a:solidFill>
                  <a:srgbClr val="666666"/>
                </a:solidFill>
                <a:highlight>
                  <a:srgbClr val="FFFF00"/>
                </a:highlight>
                <a:latin typeface="Courier New"/>
                <a:ea typeface="Courier New"/>
                <a:cs typeface="Courier New"/>
                <a:sym typeface="Courier New"/>
              </a:rPr>
            </a:br>
            <a:r>
              <a:rPr b="1" lang="en" sz="1200">
                <a:solidFill>
                  <a:srgbClr val="666666"/>
                </a:solidFill>
                <a:highlight>
                  <a:srgbClr val="FFFF00"/>
                </a:highlight>
                <a:latin typeface="Courier New"/>
                <a:ea typeface="Courier New"/>
                <a:cs typeface="Courier New"/>
                <a:sym typeface="Courier New"/>
              </a:rPr>
              <a:t>    </a:t>
            </a:r>
            <a:r>
              <a:rPr b="1" lang="en" sz="1200">
                <a:solidFill>
                  <a:srgbClr val="000000"/>
                </a:solidFill>
                <a:highlight>
                  <a:srgbClr val="FFFF00"/>
                </a:highlight>
                <a:latin typeface="Courier New"/>
                <a:ea typeface="Courier New"/>
                <a:cs typeface="Courier New"/>
                <a:sym typeface="Courier New"/>
              </a:rPr>
              <a:t>main()</a:t>
            </a:r>
            <a:endParaRPr b="1" sz="1200">
              <a:solidFill>
                <a:srgbClr val="000000"/>
              </a:solidFill>
              <a:highlight>
                <a:srgbClr val="FFFF00"/>
              </a:highlight>
              <a:latin typeface="Courier New"/>
              <a:ea typeface="Courier New"/>
              <a:cs typeface="Courier New"/>
              <a:sym typeface="Courier New"/>
            </a:endParaRPr>
          </a:p>
          <a:p>
            <a:pPr indent="0" lvl="0" marL="0" rtl="0" algn="l">
              <a:spcBef>
                <a:spcPts val="0"/>
              </a:spcBef>
              <a:spcAft>
                <a:spcPts val="0"/>
              </a:spcAft>
              <a:buNone/>
            </a:pPr>
            <a:r>
              <a:rPr b="1" lang="en" sz="1200">
                <a:solidFill>
                  <a:schemeClr val="dk1"/>
                </a:solidFill>
                <a:highlight>
                  <a:srgbClr val="EFEFEF"/>
                </a:highlight>
                <a:latin typeface="Courier New"/>
                <a:ea typeface="Courier New"/>
                <a:cs typeface="Courier New"/>
                <a:sym typeface="Courier New"/>
              </a:rPr>
              <a:t>Result Example</a:t>
            </a:r>
            <a:r>
              <a:rPr lang="en" sz="1200">
                <a:solidFill>
                  <a:schemeClr val="dk1"/>
                </a:solidFill>
                <a:highlight>
                  <a:srgbClr val="EFEFEF"/>
                </a:highlight>
                <a:latin typeface="Courier New"/>
                <a:ea typeface="Courier New"/>
                <a:cs typeface="Courier New"/>
                <a:sym typeface="Courier New"/>
              </a:rPr>
              <a:t>: next step</a:t>
            </a:r>
            <a:endParaRPr sz="1200">
              <a:solidFill>
                <a:schemeClr val="dk1"/>
              </a:solidFill>
              <a:highlight>
                <a:srgbClr val="EFEFEF"/>
              </a:highlight>
              <a:latin typeface="Courier New"/>
              <a:ea typeface="Courier New"/>
              <a:cs typeface="Courier New"/>
              <a:sym typeface="Courier New"/>
            </a:endParaRPr>
          </a:p>
          <a:p>
            <a:pPr indent="0" lvl="0" marL="0" rtl="0" algn="l">
              <a:spcBef>
                <a:spcPts val="0"/>
              </a:spcBef>
              <a:spcAft>
                <a:spcPts val="0"/>
              </a:spcAft>
              <a:buNone/>
            </a:pPr>
            <a:br>
              <a:rPr lang="en" sz="1000">
                <a:solidFill>
                  <a:schemeClr val="dk1"/>
                </a:solidFill>
                <a:highlight>
                  <a:srgbClr val="FFFFFF"/>
                </a:highlight>
                <a:latin typeface="Courier New"/>
                <a:ea typeface="Courier New"/>
                <a:cs typeface="Courier New"/>
                <a:sym typeface="Courier New"/>
              </a:rPr>
            </a:br>
            <a:endParaRPr sz="10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5"/>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a:t>
            </a:r>
            <a:r>
              <a:rPr lang="en"/>
              <a:t> - </a:t>
            </a:r>
            <a:r>
              <a:rPr lang="en"/>
              <a:t>Step 7: Verify or Validate Results (RAW)</a:t>
            </a:r>
            <a:endParaRPr/>
          </a:p>
        </p:txBody>
      </p:sp>
      <p:sp>
        <p:nvSpPr>
          <p:cNvPr id="424" name="Google Shape;424;p65"/>
          <p:cNvSpPr txBox="1"/>
          <p:nvPr>
            <p:ph idx="1" type="body"/>
          </p:nvPr>
        </p:nvSpPr>
        <p:spPr>
          <a:xfrm>
            <a:off x="311700" y="1152475"/>
            <a:ext cx="8640300" cy="375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Courier New"/>
                <a:ea typeface="Courier New"/>
                <a:cs typeface="Courier New"/>
                <a:sym typeface="Courier New"/>
              </a:rPr>
              <a:t>{"</a:t>
            </a:r>
            <a:r>
              <a:rPr b="1" lang="en" sz="1200">
                <a:solidFill>
                  <a:srgbClr val="000000"/>
                </a:solidFill>
                <a:highlight>
                  <a:srgbClr val="FFF2CC"/>
                </a:highlight>
                <a:latin typeface="Courier New"/>
                <a:ea typeface="Courier New"/>
                <a:cs typeface="Courier New"/>
                <a:sym typeface="Courier New"/>
              </a:rPr>
              <a:t>groups</a:t>
            </a:r>
            <a:r>
              <a:rPr lang="en" sz="1200">
                <a:solidFill>
                  <a:srgbClr val="000000"/>
                </a:solidFill>
                <a:latin typeface="Courier New"/>
                <a:ea typeface="Courier New"/>
                <a:cs typeface="Courier New"/>
                <a:sym typeface="Courier New"/>
              </a:rPr>
              <a:t>": [{"</a:t>
            </a:r>
            <a:r>
              <a:rPr b="1" lang="en" sz="1200">
                <a:solidFill>
                  <a:srgbClr val="000000"/>
                </a:solidFill>
                <a:highlight>
                  <a:srgbClr val="FFFF00"/>
                </a:highlight>
                <a:latin typeface="Courier New"/>
                <a:ea typeface="Courier New"/>
                <a:cs typeface="Courier New"/>
                <a:sym typeface="Courier New"/>
              </a:rPr>
              <a:t>group</a:t>
            </a:r>
            <a:r>
              <a:rPr lang="en" sz="1200">
                <a:solidFill>
                  <a:srgbClr val="000000"/>
                </a:solidFill>
                <a:latin typeface="Courier New"/>
                <a:ea typeface="Courier New"/>
                <a:cs typeface="Courier New"/>
                <a:sym typeface="Courier New"/>
              </a:rPr>
              <a:t>": {"</a:t>
            </a:r>
            <a:r>
              <a:rPr b="1" lang="en" sz="1200">
                <a:solidFill>
                  <a:srgbClr val="000000"/>
                </a:solidFill>
                <a:highlight>
                  <a:srgbClr val="93C47D"/>
                </a:highlight>
                <a:latin typeface="Courier New"/>
                <a:ea typeface="Courier New"/>
                <a:cs typeface="Courier New"/>
                <a:sym typeface="Courier New"/>
              </a:rPr>
              <a:t>group_name</a:t>
            </a:r>
            <a:r>
              <a:rPr lang="en" sz="1200">
                <a:solidFill>
                  <a:srgbClr val="000000"/>
                </a:solidFill>
                <a:latin typeface="Courier New"/>
                <a:ea typeface="Courier New"/>
                <a:cs typeface="Courier New"/>
                <a:sym typeface="Courier New"/>
              </a:rPr>
              <a:t>": "GROUP_ALPHA", "</a:t>
            </a:r>
            <a:r>
              <a:rPr b="1" lang="en" sz="1200">
                <a:solidFill>
                  <a:srgbClr val="000000"/>
                </a:solidFill>
                <a:highlight>
                  <a:srgbClr val="93C47D"/>
                </a:highlight>
                <a:latin typeface="Courier New"/>
                <a:ea typeface="Courier New"/>
                <a:cs typeface="Courier New"/>
                <a:sym typeface="Courier New"/>
              </a:rPr>
              <a:t>members</a:t>
            </a:r>
            <a:r>
              <a:rPr lang="en" sz="1200">
                <a:solidFill>
                  <a:srgbClr val="000000"/>
                </a:solidFill>
                <a:latin typeface="Courier New"/>
                <a:ea typeface="Courier New"/>
                <a:cs typeface="Courier New"/>
                <a:sym typeface="Courier New"/>
              </a:rPr>
              <a:t>":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"Vincent Cassata",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"vincent.cassata@student.bxl.be"},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"Giovanni Di Tulio",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"Giovanni.ditullio@student.bxl.be"},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"Milan Vandevelde",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"milan.vandevelde@student.bxl.be"},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"Tomas Vertessen",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"tomas.vertessen@student.bxl.be"},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"Mehdi Dahli",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"mehdi.dahli@student.bxl.be"}]}}, {"</a:t>
            </a:r>
            <a:r>
              <a:rPr b="1" lang="en" sz="1200">
                <a:solidFill>
                  <a:srgbClr val="000000"/>
                </a:solidFill>
                <a:highlight>
                  <a:srgbClr val="FFFF00"/>
                </a:highlight>
                <a:latin typeface="Courier New"/>
                <a:ea typeface="Courier New"/>
                <a:cs typeface="Courier New"/>
                <a:sym typeface="Courier New"/>
              </a:rPr>
              <a:t>group</a:t>
            </a:r>
            <a:r>
              <a:rPr lang="en" sz="1200">
                <a:solidFill>
                  <a:srgbClr val="000000"/>
                </a:solidFill>
                <a:latin typeface="Courier New"/>
                <a:ea typeface="Courier New"/>
                <a:cs typeface="Courier New"/>
                <a:sym typeface="Courier New"/>
              </a:rPr>
              <a:t>": {"</a:t>
            </a:r>
            <a:r>
              <a:rPr b="1" lang="en" sz="1200">
                <a:solidFill>
                  <a:schemeClr val="dk1"/>
                </a:solidFill>
                <a:highlight>
                  <a:srgbClr val="93C47D"/>
                </a:highlight>
                <a:latin typeface="Courier New"/>
                <a:ea typeface="Courier New"/>
                <a:cs typeface="Courier New"/>
                <a:sym typeface="Courier New"/>
              </a:rPr>
              <a:t>group_name</a:t>
            </a:r>
            <a:r>
              <a:rPr lang="en" sz="1200">
                <a:solidFill>
                  <a:srgbClr val="000000"/>
                </a:solidFill>
                <a:latin typeface="Courier New"/>
                <a:ea typeface="Courier New"/>
                <a:cs typeface="Courier New"/>
                <a:sym typeface="Courier New"/>
              </a:rPr>
              <a:t>": "GROUP_KAPPA", "</a:t>
            </a:r>
            <a:r>
              <a:rPr b="1" lang="en" sz="1200">
                <a:solidFill>
                  <a:schemeClr val="dk1"/>
                </a:solidFill>
                <a:highlight>
                  <a:srgbClr val="93C47D"/>
                </a:highlight>
                <a:latin typeface="Courier New"/>
                <a:ea typeface="Courier New"/>
                <a:cs typeface="Courier New"/>
                <a:sym typeface="Courier New"/>
              </a:rPr>
              <a:t>members</a:t>
            </a:r>
            <a:r>
              <a:rPr lang="en" sz="1200">
                <a:solidFill>
                  <a:srgbClr val="000000"/>
                </a:solidFill>
                <a:latin typeface="Courier New"/>
                <a:ea typeface="Courier New"/>
                <a:cs typeface="Courier New"/>
                <a:sym typeface="Courier New"/>
              </a:rPr>
              <a:t>":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"Ur Salangpour", "email": "ur.salangpour@student.bxl.be"},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"Mon Gallin",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"mon.gallin@student.bxl.be"},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"Artur Ikiya",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"artur.lkiya@student.bxl.be"},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"Bram Vanbever",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"bram.vanbever@student.bxl.be"},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"JR Ibara",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"jr.ibara@student.bxl.be"}]}}, {"</a:t>
            </a:r>
            <a:r>
              <a:rPr b="1" lang="en" sz="1200">
                <a:solidFill>
                  <a:srgbClr val="000000"/>
                </a:solidFill>
                <a:highlight>
                  <a:srgbClr val="FFFF00"/>
                </a:highlight>
                <a:latin typeface="Courier New"/>
                <a:ea typeface="Courier New"/>
                <a:cs typeface="Courier New"/>
                <a:sym typeface="Courier New"/>
              </a:rPr>
              <a:t>group</a:t>
            </a:r>
            <a:r>
              <a:rPr lang="en" sz="1200">
                <a:solidFill>
                  <a:srgbClr val="000000"/>
                </a:solidFill>
                <a:latin typeface="Courier New"/>
                <a:ea typeface="Courier New"/>
                <a:cs typeface="Courier New"/>
                <a:sym typeface="Courier New"/>
              </a:rPr>
              <a:t>": {"</a:t>
            </a:r>
            <a:r>
              <a:rPr b="1" lang="en" sz="1200">
                <a:solidFill>
                  <a:schemeClr val="dk1"/>
                </a:solidFill>
                <a:highlight>
                  <a:srgbClr val="93C47D"/>
                </a:highlight>
                <a:latin typeface="Courier New"/>
                <a:ea typeface="Courier New"/>
                <a:cs typeface="Courier New"/>
                <a:sym typeface="Courier New"/>
              </a:rPr>
              <a:t>group_name</a:t>
            </a:r>
            <a:r>
              <a:rPr lang="en" sz="1200">
                <a:solidFill>
                  <a:srgbClr val="000000"/>
                </a:solidFill>
                <a:latin typeface="Courier New"/>
                <a:ea typeface="Courier New"/>
                <a:cs typeface="Courier New"/>
                <a:sym typeface="Courier New"/>
              </a:rPr>
              <a:t>": "GROUP_DELTA", "</a:t>
            </a:r>
            <a:r>
              <a:rPr b="1" lang="en" sz="1200">
                <a:solidFill>
                  <a:schemeClr val="dk1"/>
                </a:solidFill>
                <a:highlight>
                  <a:srgbClr val="93C47D"/>
                </a:highlight>
                <a:latin typeface="Courier New"/>
                <a:ea typeface="Courier New"/>
                <a:cs typeface="Courier New"/>
                <a:sym typeface="Courier New"/>
              </a:rPr>
              <a:t>members</a:t>
            </a:r>
            <a:r>
              <a:rPr lang="en" sz="1200">
                <a:solidFill>
                  <a:srgbClr val="000000"/>
                </a:solidFill>
                <a:latin typeface="Courier New"/>
                <a:ea typeface="Courier New"/>
                <a:cs typeface="Courier New"/>
                <a:sym typeface="Courier New"/>
              </a:rPr>
              <a:t>":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"Jona Ferbiest",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"jona.ferbiest@student.bxl.be"},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"Bart Siperius",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"bart.siperius@student.bxl.be"},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"Joren Huysegoms",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"joren.huysegoms2@student.bxl.be"},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"Sam Bulduk",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"sam.bulduk@student.bxl.be"},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"Ferre Van Malder",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"ferre.vanmalder@student.bxl.be"}, {"</a:t>
            </a:r>
            <a:r>
              <a:rPr lang="en" sz="1200">
                <a:solidFill>
                  <a:srgbClr val="666666"/>
                </a:solidFill>
                <a:highlight>
                  <a:srgbClr val="FFF2CC"/>
                </a:highlight>
                <a:latin typeface="Courier New"/>
                <a:ea typeface="Courier New"/>
                <a:cs typeface="Courier New"/>
                <a:sym typeface="Courier New"/>
              </a:rPr>
              <a:t>person_name</a:t>
            </a:r>
            <a:r>
              <a:rPr lang="en" sz="1200">
                <a:solidFill>
                  <a:srgbClr val="000000"/>
                </a:solidFill>
                <a:latin typeface="Courier New"/>
                <a:ea typeface="Courier New"/>
                <a:cs typeface="Courier New"/>
                <a:sym typeface="Courier New"/>
              </a:rPr>
              <a:t>": "Mikail Defossez", "</a:t>
            </a:r>
            <a:r>
              <a:rPr lang="en" sz="1200">
                <a:solidFill>
                  <a:srgbClr val="666666"/>
                </a:solidFill>
                <a:highlight>
                  <a:srgbClr val="FFF2CC"/>
                </a:highlight>
                <a:latin typeface="Courier New"/>
                <a:ea typeface="Courier New"/>
                <a:cs typeface="Courier New"/>
                <a:sym typeface="Courier New"/>
              </a:rPr>
              <a:t>email</a:t>
            </a:r>
            <a:r>
              <a:rPr lang="en" sz="1200">
                <a:solidFill>
                  <a:srgbClr val="000000"/>
                </a:solidFill>
                <a:latin typeface="Courier New"/>
                <a:ea typeface="Courier New"/>
                <a:cs typeface="Courier New"/>
                <a:sym typeface="Courier New"/>
              </a:rPr>
              <a:t>": "mikail.defossez@student.bxl.be"}]}}]}</a:t>
            </a:r>
            <a:endParaRPr sz="1200">
              <a:solidFill>
                <a:srgbClr val="000000"/>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1 - Step 7b: Verify or Validate Results (Tree)</a:t>
            </a:r>
            <a:endParaRPr/>
          </a:p>
        </p:txBody>
      </p:sp>
      <p:sp>
        <p:nvSpPr>
          <p:cNvPr id="430" name="Google Shape;430;p66"/>
          <p:cNvSpPr txBox="1"/>
          <p:nvPr>
            <p:ph idx="1" type="body"/>
          </p:nvPr>
        </p:nvSpPr>
        <p:spPr>
          <a:xfrm>
            <a:off x="311700" y="1017725"/>
            <a:ext cx="8640300" cy="406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00000"/>
                </a:solidFill>
                <a:latin typeface="Courier New"/>
                <a:ea typeface="Courier New"/>
                <a:cs typeface="Courier New"/>
                <a:sym typeface="Courier New"/>
              </a:rPr>
              <a:t>{</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r>
              <a:rPr b="1" lang="en" sz="1000">
                <a:solidFill>
                  <a:srgbClr val="FFFFFF"/>
                </a:solidFill>
                <a:highlight>
                  <a:srgbClr val="FF9900"/>
                </a:highlight>
                <a:latin typeface="Courier New"/>
                <a:ea typeface="Courier New"/>
                <a:cs typeface="Courier New"/>
                <a:sym typeface="Courier New"/>
              </a:rPr>
              <a:t>groups</a:t>
            </a:r>
            <a:r>
              <a:rPr lang="en" sz="1000">
                <a:solidFill>
                  <a:srgbClr val="000000"/>
                </a:solidFill>
                <a:latin typeface="Courier New"/>
                <a:ea typeface="Courier New"/>
                <a:cs typeface="Courier New"/>
                <a:sym typeface="Courier New"/>
              </a:rPr>
              <a:t>": [{</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r>
              <a:rPr b="1" lang="en" sz="1000">
                <a:solidFill>
                  <a:srgbClr val="000000"/>
                </a:solidFill>
                <a:highlight>
                  <a:srgbClr val="FFFF00"/>
                </a:highlight>
                <a:latin typeface="Courier New"/>
                <a:ea typeface="Courier New"/>
                <a:cs typeface="Courier New"/>
                <a:sym typeface="Courier New"/>
              </a:rPr>
              <a:t>group</a:t>
            </a:r>
            <a:r>
              <a:rPr lang="en" sz="1000">
                <a:solidFill>
                  <a:srgbClr val="000000"/>
                </a:solidFill>
                <a:latin typeface="Courier New"/>
                <a:ea typeface="Courier New"/>
                <a:cs typeface="Courier New"/>
                <a:sym typeface="Courier New"/>
              </a:rPr>
              <a:t>": {</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r>
              <a:rPr b="1" lang="en" sz="1000">
                <a:solidFill>
                  <a:srgbClr val="FF9900"/>
                </a:solidFill>
                <a:latin typeface="Courier New"/>
                <a:ea typeface="Courier New"/>
                <a:cs typeface="Courier New"/>
                <a:sym typeface="Courier New"/>
              </a:rPr>
              <a:t>group_name</a:t>
            </a:r>
            <a:r>
              <a:rPr lang="en" sz="1000">
                <a:solidFill>
                  <a:srgbClr val="000000"/>
                </a:solidFill>
                <a:latin typeface="Courier New"/>
                <a:ea typeface="Courier New"/>
                <a:cs typeface="Courier New"/>
                <a:sym typeface="Courier New"/>
              </a:rPr>
              <a:t>": "GROUP_ALPHA",</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r>
              <a:rPr b="1" lang="en" sz="1000">
                <a:solidFill>
                  <a:srgbClr val="FF9900"/>
                </a:solidFill>
                <a:latin typeface="Courier New"/>
                <a:ea typeface="Courier New"/>
                <a:cs typeface="Courier New"/>
                <a:sym typeface="Courier New"/>
              </a:rPr>
              <a:t>members</a:t>
            </a:r>
            <a:r>
              <a:rPr lang="en" sz="1000">
                <a:solidFill>
                  <a:srgbClr val="000000"/>
                </a:solidFill>
                <a:latin typeface="Courier New"/>
                <a:ea typeface="Courier New"/>
                <a:cs typeface="Courier New"/>
                <a:sym typeface="Courier New"/>
              </a:rPr>
              <a:t>": [{</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r>
              <a:rPr b="1" lang="en" sz="1000">
                <a:solidFill>
                  <a:srgbClr val="0000FF"/>
                </a:solidFill>
                <a:latin typeface="Courier New"/>
                <a:ea typeface="Courier New"/>
                <a:cs typeface="Courier New"/>
                <a:sym typeface="Courier New"/>
              </a:rPr>
              <a:t>person_name</a:t>
            </a:r>
            <a:r>
              <a:rPr lang="en" sz="1000">
                <a:solidFill>
                  <a:srgbClr val="000000"/>
                </a:solidFill>
                <a:latin typeface="Courier New"/>
                <a:ea typeface="Courier New"/>
                <a:cs typeface="Courier New"/>
                <a:sym typeface="Courier New"/>
              </a:rPr>
              <a:t>": "Vincent Cassata",</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r>
              <a:rPr b="1" lang="en" sz="1000">
                <a:solidFill>
                  <a:srgbClr val="0000FF"/>
                </a:solidFill>
                <a:latin typeface="Courier New"/>
                <a:ea typeface="Courier New"/>
                <a:cs typeface="Courier New"/>
                <a:sym typeface="Courier New"/>
              </a:rPr>
              <a:t>email</a:t>
            </a:r>
            <a:r>
              <a:rPr lang="en" sz="1000">
                <a:solidFill>
                  <a:srgbClr val="000000"/>
                </a:solidFill>
                <a:latin typeface="Courier New"/>
                <a:ea typeface="Courier New"/>
                <a:cs typeface="Courier New"/>
                <a:sym typeface="Courier New"/>
              </a:rPr>
              <a:t>": "</a:t>
            </a:r>
            <a:r>
              <a:rPr lang="en" sz="1000" u="sng">
                <a:solidFill>
                  <a:schemeClr val="hlink"/>
                </a:solidFill>
                <a:latin typeface="Courier New"/>
                <a:ea typeface="Courier New"/>
                <a:cs typeface="Courier New"/>
                <a:sym typeface="Courier New"/>
                <a:hlinkClick r:id="rId3"/>
              </a:rPr>
              <a:t>vincent.cassata@student.bxl.be</a:t>
            </a:r>
            <a:r>
              <a:rPr lang="en" sz="1000">
                <a:solidFill>
                  <a:srgbClr val="000000"/>
                </a:solidFill>
                <a:latin typeface="Courier New"/>
                <a:ea typeface="Courier New"/>
                <a:cs typeface="Courier New"/>
                <a:sym typeface="Courier New"/>
              </a:rPr>
              <a:t>"</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r>
              <a:rPr b="1" lang="en" sz="1000">
                <a:solidFill>
                  <a:srgbClr val="0000FF"/>
                </a:solidFill>
                <a:latin typeface="Courier New"/>
                <a:ea typeface="Courier New"/>
                <a:cs typeface="Courier New"/>
                <a:sym typeface="Courier New"/>
              </a:rPr>
              <a:t>person_name</a:t>
            </a:r>
            <a:r>
              <a:rPr lang="en" sz="1000">
                <a:solidFill>
                  <a:srgbClr val="000000"/>
                </a:solidFill>
                <a:latin typeface="Courier New"/>
                <a:ea typeface="Courier New"/>
                <a:cs typeface="Courier New"/>
                <a:sym typeface="Courier New"/>
              </a:rPr>
              <a:t>": "Giovanni Di Tulio",</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r>
              <a:rPr b="1" lang="en" sz="1000">
                <a:solidFill>
                  <a:srgbClr val="0000FF"/>
                </a:solidFill>
                <a:latin typeface="Courier New"/>
                <a:ea typeface="Courier New"/>
                <a:cs typeface="Courier New"/>
                <a:sym typeface="Courier New"/>
              </a:rPr>
              <a:t>email</a:t>
            </a:r>
            <a:r>
              <a:rPr lang="en" sz="1000">
                <a:solidFill>
                  <a:srgbClr val="000000"/>
                </a:solidFill>
                <a:latin typeface="Courier New"/>
                <a:ea typeface="Courier New"/>
                <a:cs typeface="Courier New"/>
                <a:sym typeface="Courier New"/>
              </a:rPr>
              <a:t>": "</a:t>
            </a:r>
            <a:r>
              <a:rPr lang="en" sz="1000" u="sng">
                <a:solidFill>
                  <a:schemeClr val="hlink"/>
                </a:solidFill>
                <a:latin typeface="Courier New"/>
                <a:ea typeface="Courier New"/>
                <a:cs typeface="Courier New"/>
                <a:sym typeface="Courier New"/>
                <a:hlinkClick r:id="rId4"/>
              </a:rPr>
              <a:t>Giovanni.ditullio@student.bxl.be</a:t>
            </a:r>
            <a:r>
              <a:rPr lang="en" sz="1000">
                <a:solidFill>
                  <a:srgbClr val="000000"/>
                </a:solidFill>
                <a:latin typeface="Courier New"/>
                <a:ea typeface="Courier New"/>
                <a:cs typeface="Courier New"/>
                <a:sym typeface="Courier New"/>
              </a:rPr>
              <a:t>"</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r>
              <a:rPr b="1" lang="en" sz="1000">
                <a:solidFill>
                  <a:srgbClr val="0000FF"/>
                </a:solidFill>
                <a:latin typeface="Courier New"/>
                <a:ea typeface="Courier New"/>
                <a:cs typeface="Courier New"/>
                <a:sym typeface="Courier New"/>
              </a:rPr>
              <a:t>person_name</a:t>
            </a:r>
            <a:r>
              <a:rPr lang="en" sz="1000">
                <a:solidFill>
                  <a:srgbClr val="000000"/>
                </a:solidFill>
                <a:latin typeface="Courier New"/>
                <a:ea typeface="Courier New"/>
                <a:cs typeface="Courier New"/>
                <a:sym typeface="Courier New"/>
              </a:rPr>
              <a:t>": "Milan Vandevelde",</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r>
              <a:rPr b="1" lang="en" sz="1000">
                <a:solidFill>
                  <a:srgbClr val="0000FF"/>
                </a:solidFill>
                <a:latin typeface="Courier New"/>
                <a:ea typeface="Courier New"/>
                <a:cs typeface="Courier New"/>
                <a:sym typeface="Courier New"/>
              </a:rPr>
              <a:t>email</a:t>
            </a:r>
            <a:r>
              <a:rPr lang="en" sz="1000">
                <a:solidFill>
                  <a:srgbClr val="000000"/>
                </a:solidFill>
                <a:latin typeface="Courier New"/>
                <a:ea typeface="Courier New"/>
                <a:cs typeface="Courier New"/>
                <a:sym typeface="Courier New"/>
              </a:rPr>
              <a:t>": "</a:t>
            </a:r>
            <a:r>
              <a:rPr lang="en" sz="1000" u="sng">
                <a:solidFill>
                  <a:schemeClr val="hlink"/>
                </a:solidFill>
                <a:latin typeface="Courier New"/>
                <a:ea typeface="Courier New"/>
                <a:cs typeface="Courier New"/>
                <a:sym typeface="Courier New"/>
                <a:hlinkClick r:id="rId5"/>
              </a:rPr>
              <a:t>milan.vandevelde@student.bxl.be</a:t>
            </a:r>
            <a:r>
              <a:rPr lang="en" sz="1000">
                <a:solidFill>
                  <a:srgbClr val="000000"/>
                </a:solidFill>
                <a:latin typeface="Courier New"/>
                <a:ea typeface="Courier New"/>
                <a:cs typeface="Courier New"/>
                <a:sym typeface="Courier New"/>
              </a:rPr>
              <a:t>"</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r>
              <a:rPr lang="en" sz="1000">
                <a:solidFill>
                  <a:srgbClr val="000000"/>
                </a:solidFill>
                <a:latin typeface="Courier New"/>
                <a:ea typeface="Courier New"/>
                <a:cs typeface="Courier New"/>
                <a:sym typeface="Courier New"/>
              </a:rPr>
              <a:t>					}, …</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br>
              <a:rPr lang="en" sz="1000">
                <a:solidFill>
                  <a:srgbClr val="000000"/>
                </a:solidFill>
                <a:latin typeface="Courier New"/>
                <a:ea typeface="Courier New"/>
                <a:cs typeface="Courier New"/>
                <a:sym typeface="Courier New"/>
              </a:rPr>
            </a:br>
            <a:r>
              <a:rPr lang="en" sz="1000">
                <a:solidFill>
                  <a:srgbClr val="000000"/>
                </a:solidFill>
                <a:latin typeface="Courier New"/>
                <a:ea typeface="Courier New"/>
                <a:cs typeface="Courier New"/>
                <a:sym typeface="Courier New"/>
              </a:rPr>
              <a:t>				}</a:t>
            </a:r>
            <a:endParaRPr sz="1300">
              <a:solidFill>
                <a:srgbClr val="000000"/>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2 - </a:t>
            </a:r>
            <a:r>
              <a:rPr lang="en"/>
              <a:t>Source Spreadsheet Network Devices</a:t>
            </a:r>
            <a:endParaRPr/>
          </a:p>
        </p:txBody>
      </p:sp>
      <p:pic>
        <p:nvPicPr>
          <p:cNvPr id="436" name="Google Shape;436;p67"/>
          <p:cNvPicPr preferRelativeResize="0"/>
          <p:nvPr/>
        </p:nvPicPr>
        <p:blipFill>
          <a:blip r:embed="rId3">
            <a:alphaModFix/>
          </a:blip>
          <a:stretch>
            <a:fillRect/>
          </a:stretch>
        </p:blipFill>
        <p:spPr>
          <a:xfrm>
            <a:off x="311700" y="1372525"/>
            <a:ext cx="4933950" cy="3190875"/>
          </a:xfrm>
          <a:prstGeom prst="rect">
            <a:avLst/>
          </a:prstGeom>
          <a:noFill/>
          <a:ln>
            <a:noFill/>
          </a:ln>
        </p:spPr>
      </p:pic>
      <p:sp>
        <p:nvSpPr>
          <p:cNvPr id="437" name="Google Shape;437;p67"/>
          <p:cNvSpPr txBox="1"/>
          <p:nvPr/>
        </p:nvSpPr>
        <p:spPr>
          <a:xfrm>
            <a:off x="5415675" y="1479550"/>
            <a:ext cx="35313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highlight>
                  <a:srgbClr val="FFFF00"/>
                </a:highlight>
              </a:rPr>
              <a:t>Business Context</a:t>
            </a:r>
            <a:br>
              <a:rPr lang="en">
                <a:solidFill>
                  <a:srgbClr val="666666"/>
                </a:solidFill>
                <a:highlight>
                  <a:srgbClr val="FFFF00"/>
                </a:highlight>
              </a:rPr>
            </a:br>
            <a:endParaRPr sz="1000">
              <a:solidFill>
                <a:srgbClr val="666666"/>
              </a:solidFill>
              <a:highlight>
                <a:srgbClr val="FFFF00"/>
              </a:highlight>
            </a:endParaRPr>
          </a:p>
          <a:p>
            <a:pPr indent="-317500" lvl="0" marL="457200" rtl="0" algn="l">
              <a:spcBef>
                <a:spcPts val="0"/>
              </a:spcBef>
              <a:spcAft>
                <a:spcPts val="0"/>
              </a:spcAft>
              <a:buClr>
                <a:srgbClr val="666666"/>
              </a:buClr>
              <a:buSzPts val="1400"/>
              <a:buChar char="●"/>
            </a:pPr>
            <a:r>
              <a:rPr lang="en">
                <a:solidFill>
                  <a:srgbClr val="666666"/>
                </a:solidFill>
              </a:rPr>
              <a:t>This </a:t>
            </a:r>
            <a:r>
              <a:rPr lang="en"/>
              <a:t>spreadsheet </a:t>
            </a:r>
            <a:r>
              <a:rPr lang="en">
                <a:solidFill>
                  <a:srgbClr val="666666"/>
                </a:solidFill>
              </a:rPr>
              <a:t>was created by IT staff and sent to the Networking Team.</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There are </a:t>
            </a:r>
            <a:r>
              <a:rPr lang="en"/>
              <a:t>eleven network devices</a:t>
            </a:r>
            <a:r>
              <a:rPr lang="en">
                <a:solidFill>
                  <a:srgbClr val="666666"/>
                </a:solidFill>
              </a:rPr>
              <a:t> that need to be configured with one or more interfaces and ip addresses.</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The task is to </a:t>
            </a:r>
            <a:r>
              <a:rPr lang="en"/>
              <a:t>transform </a:t>
            </a:r>
            <a:r>
              <a:rPr lang="en">
                <a:solidFill>
                  <a:srgbClr val="666666"/>
                </a:solidFill>
              </a:rPr>
              <a:t>the spreadsheet into </a:t>
            </a:r>
            <a:r>
              <a:rPr lang="en"/>
              <a:t>JSON format </a:t>
            </a:r>
            <a:r>
              <a:rPr lang="en">
                <a:solidFill>
                  <a:srgbClr val="666666"/>
                </a:solidFill>
              </a:rPr>
              <a:t>and to transmit the resulting data to a network automation tool.</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The automation tool is able to accept and transform JSON data. </a:t>
            </a:r>
            <a:endParaRPr>
              <a:solidFill>
                <a:srgbClr val="666666"/>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Task 2 - Target Structure </a:t>
            </a:r>
            <a:r>
              <a:rPr lang="en"/>
              <a:t>Network Devices - 2 levels</a:t>
            </a:r>
            <a:endParaRPr/>
          </a:p>
        </p:txBody>
      </p:sp>
      <p:sp>
        <p:nvSpPr>
          <p:cNvPr id="443" name="Google Shape;443;p68"/>
          <p:cNvSpPr txBox="1"/>
          <p:nvPr>
            <p:ph idx="1" type="body"/>
          </p:nvPr>
        </p:nvSpPr>
        <p:spPr>
          <a:xfrm>
            <a:off x="311700" y="1017725"/>
            <a:ext cx="8520600" cy="4125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lang="en" sz="1200">
                <a:solidFill>
                  <a:schemeClr val="dk1"/>
                </a:solidFill>
                <a:highlight>
                  <a:srgbClr val="FFF2CC"/>
                </a:highlight>
                <a:latin typeface="Courier New"/>
                <a:ea typeface="Courier New"/>
                <a:cs typeface="Courier New"/>
                <a:sym typeface="Courier New"/>
              </a:rPr>
              <a:t>rack</a:t>
            </a: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chemeClr val="dk1"/>
                </a:solidFill>
                <a:highlight>
                  <a:srgbClr val="FFFF00"/>
                </a:highlight>
                <a:latin typeface="Courier New"/>
                <a:ea typeface="Courier New"/>
                <a:cs typeface="Courier New"/>
                <a:sym typeface="Courier New"/>
              </a:rPr>
              <a:t>device</a:t>
            </a: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0000FF"/>
                </a:solidFill>
                <a:highlight>
                  <a:srgbClr val="FFFFFF"/>
                </a:highlight>
                <a:latin typeface="Courier New"/>
                <a:ea typeface="Courier New"/>
                <a:cs typeface="Courier New"/>
                <a:sym typeface="Courier New"/>
              </a:rPr>
              <a:t>dev_name</a:t>
            </a:r>
            <a:r>
              <a:rPr lang="en" sz="1200">
                <a:solidFill>
                  <a:schemeClr val="dk1"/>
                </a:solidFill>
                <a:latin typeface="Courier New"/>
                <a:ea typeface="Courier New"/>
                <a:cs typeface="Courier New"/>
                <a:sym typeface="Courier New"/>
              </a:rPr>
              <a:t>": "RTR1",</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0000FF"/>
                </a:solidFill>
                <a:highlight>
                  <a:srgbClr val="FFFFFF"/>
                </a:highlight>
                <a:latin typeface="Courier New"/>
                <a:ea typeface="Courier New"/>
                <a:cs typeface="Courier New"/>
                <a:sym typeface="Courier New"/>
              </a:rPr>
              <a:t>role</a:t>
            </a:r>
            <a:r>
              <a:rPr lang="en" sz="1200">
                <a:solidFill>
                  <a:schemeClr val="dk1"/>
                </a:solidFill>
                <a:latin typeface="Courier New"/>
                <a:ea typeface="Courier New"/>
                <a:cs typeface="Courier New"/>
                <a:sym typeface="Courier New"/>
              </a:rPr>
              <a:t>": "router"</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FFFFFF"/>
                </a:solidFill>
                <a:highlight>
                  <a:srgbClr val="FF9900"/>
                </a:highlight>
                <a:latin typeface="Courier New"/>
                <a:ea typeface="Courier New"/>
                <a:cs typeface="Courier New"/>
                <a:sym typeface="Courier New"/>
              </a:rPr>
              <a:t>interfaces</a:t>
            </a: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FF9900"/>
                </a:solidFill>
                <a:latin typeface="Courier New"/>
                <a:ea typeface="Courier New"/>
                <a:cs typeface="Courier New"/>
                <a:sym typeface="Courier New"/>
              </a:rPr>
              <a:t>interface</a:t>
            </a:r>
            <a:r>
              <a:rPr lang="en" sz="1200">
                <a:solidFill>
                  <a:schemeClr val="dk1"/>
                </a:solidFill>
                <a:latin typeface="Courier New"/>
                <a:ea typeface="Courier New"/>
                <a:cs typeface="Courier New"/>
                <a:sym typeface="Courier New"/>
              </a:rPr>
              <a:t>": "GigabitEthernet 0",</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FF9900"/>
                </a:solidFill>
                <a:latin typeface="Courier New"/>
                <a:ea typeface="Courier New"/>
                <a:cs typeface="Courier New"/>
                <a:sym typeface="Courier New"/>
              </a:rPr>
              <a:t>ipaddress</a:t>
            </a:r>
            <a:r>
              <a:rPr lang="en" sz="1200">
                <a:solidFill>
                  <a:schemeClr val="dk1"/>
                </a:solidFill>
                <a:latin typeface="Courier New"/>
                <a:ea typeface="Courier New"/>
                <a:cs typeface="Courier New"/>
                <a:sym typeface="Courier New"/>
              </a:rPr>
              <a:t>": "192.0.2.254",</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FFFFF"/>
                </a:highlight>
                <a:latin typeface="Courier New"/>
                <a:ea typeface="Courier New"/>
                <a:cs typeface="Courier New"/>
                <a:sym typeface="Courier New"/>
              </a:rPr>
              <a:t>subnetmask</a:t>
            </a:r>
            <a:r>
              <a:rPr lang="en" sz="1200">
                <a:solidFill>
                  <a:schemeClr val="dk1"/>
                </a:solidFill>
                <a:latin typeface="Courier New"/>
                <a:ea typeface="Courier New"/>
                <a:cs typeface="Courier New"/>
                <a:sym typeface="Courier New"/>
              </a:rPr>
              <a:t>": "255.255.255.0"</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dk1"/>
                </a:solidFill>
                <a:latin typeface="Courier New"/>
                <a:ea typeface="Courier New"/>
                <a:cs typeface="Courier New"/>
                <a:sym typeface="Courier New"/>
              </a:rPr>
              <a:t>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dk1"/>
                </a:solidFill>
                <a:latin typeface="Courier New"/>
                <a:ea typeface="Courier New"/>
                <a:cs typeface="Courier New"/>
                <a:sym typeface="Courier New"/>
              </a:rPr>
              <a:t>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FF9900"/>
                </a:solidFill>
                <a:latin typeface="Courier New"/>
                <a:ea typeface="Courier New"/>
                <a:cs typeface="Courier New"/>
                <a:sym typeface="Courier New"/>
              </a:rPr>
              <a:t>interface</a:t>
            </a:r>
            <a:r>
              <a:rPr lang="en" sz="1200">
                <a:solidFill>
                  <a:schemeClr val="dk1"/>
                </a:solidFill>
                <a:latin typeface="Courier New"/>
                <a:ea typeface="Courier New"/>
                <a:cs typeface="Courier New"/>
                <a:sym typeface="Courier New"/>
              </a:rPr>
              <a:t>": "GigabitEthernet 1",</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FF9900"/>
                </a:solidFill>
                <a:latin typeface="Courier New"/>
                <a:ea typeface="Courier New"/>
                <a:cs typeface="Courier New"/>
                <a:sym typeface="Courier New"/>
              </a:rPr>
              <a:t>ipaddress</a:t>
            </a:r>
            <a:r>
              <a:rPr lang="en" sz="1200">
                <a:solidFill>
                  <a:schemeClr val="dk1"/>
                </a:solidFill>
                <a:latin typeface="Courier New"/>
                <a:ea typeface="Courier New"/>
                <a:cs typeface="Courier New"/>
                <a:sym typeface="Courier New"/>
              </a:rPr>
              <a:t>": "10.0.1.1",</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FFFFF"/>
                </a:highlight>
                <a:latin typeface="Courier New"/>
                <a:ea typeface="Courier New"/>
                <a:cs typeface="Courier New"/>
                <a:sym typeface="Courier New"/>
              </a:rPr>
              <a:t>subnetmask</a:t>
            </a:r>
            <a:r>
              <a:rPr lang="en" sz="1200">
                <a:solidFill>
                  <a:schemeClr val="dk1"/>
                </a:solidFill>
                <a:latin typeface="Courier New"/>
                <a:ea typeface="Courier New"/>
                <a:cs typeface="Courier New"/>
                <a:sym typeface="Courier New"/>
              </a:rPr>
              <a:t>": "255.255.255.0"</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dk1"/>
                </a:solidFill>
                <a:latin typeface="Courier New"/>
                <a:ea typeface="Courier New"/>
                <a:cs typeface="Courier New"/>
                <a:sym typeface="Courier New"/>
              </a:rPr>
              <a:t>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dk1"/>
                </a:solidFill>
                <a:latin typeface="Courier New"/>
                <a:ea typeface="Courier New"/>
                <a:cs typeface="Courier New"/>
                <a:sym typeface="Courier New"/>
              </a:rPr>
              <a:t>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FF9900"/>
                </a:solidFill>
                <a:latin typeface="Courier New"/>
                <a:ea typeface="Courier New"/>
                <a:cs typeface="Courier New"/>
                <a:sym typeface="Courier New"/>
              </a:rPr>
              <a:t>interface</a:t>
            </a:r>
            <a:r>
              <a:rPr lang="en" sz="1200">
                <a:solidFill>
                  <a:schemeClr val="dk1"/>
                </a:solidFill>
                <a:latin typeface="Courier New"/>
                <a:ea typeface="Courier New"/>
                <a:cs typeface="Courier New"/>
                <a:sym typeface="Courier New"/>
              </a:rPr>
              <a:t>": "GigabitEthernet 2",</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FF9900"/>
                </a:solidFill>
                <a:latin typeface="Courier New"/>
                <a:ea typeface="Courier New"/>
                <a:cs typeface="Courier New"/>
                <a:sym typeface="Courier New"/>
              </a:rPr>
              <a:t>ipaddress</a:t>
            </a:r>
            <a:r>
              <a:rPr lang="en" sz="1200">
                <a:solidFill>
                  <a:schemeClr val="dk1"/>
                </a:solidFill>
                <a:latin typeface="Courier New"/>
                <a:ea typeface="Courier New"/>
                <a:cs typeface="Courier New"/>
                <a:sym typeface="Courier New"/>
              </a:rPr>
              <a:t>": "10.0.2.1",</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b="1" lang="en" sz="1200">
                <a:solidFill>
                  <a:srgbClr val="FF9900"/>
                </a:solidFill>
                <a:highlight>
                  <a:srgbClr val="FFFFFF"/>
                </a:highlight>
                <a:latin typeface="Courier New"/>
                <a:ea typeface="Courier New"/>
                <a:cs typeface="Courier New"/>
                <a:sym typeface="Courier New"/>
              </a:rPr>
              <a:t>subnetmask</a:t>
            </a:r>
            <a:r>
              <a:rPr lang="en" sz="1200">
                <a:solidFill>
                  <a:schemeClr val="dk1"/>
                </a:solidFill>
                <a:latin typeface="Courier New"/>
                <a:ea typeface="Courier New"/>
                <a:cs typeface="Courier New"/>
                <a:sym typeface="Courier New"/>
              </a:rPr>
              <a:t>": "255.255.255.0"</a:t>
            </a:r>
            <a:endParaRPr sz="12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400">
                <a:solidFill>
                  <a:schemeClr val="dk1"/>
                </a:solidFill>
                <a:latin typeface="Courier New"/>
                <a:ea typeface="Courier New"/>
                <a:cs typeface="Courier New"/>
                <a:sym typeface="Courier New"/>
              </a:rPr>
              <a:t>	</a:t>
            </a:r>
            <a:r>
              <a:rPr lang="en" sz="600">
                <a:solidFill>
                  <a:schemeClr val="dk1"/>
                </a:solidFill>
                <a:latin typeface="Courier New"/>
                <a:ea typeface="Courier New"/>
                <a:cs typeface="Courier New"/>
                <a:sym typeface="Courier New"/>
              </a:rPr>
              <a:t>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dk1"/>
                </a:solidFill>
                <a:latin typeface="Courier New"/>
                <a:ea typeface="Courier New"/>
                <a:cs typeface="Courier New"/>
                <a:sym typeface="Courier New"/>
              </a:rPr>
              <a:t>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dk1"/>
                </a:solidFill>
                <a:latin typeface="Courier New"/>
                <a:ea typeface="Courier New"/>
                <a:cs typeface="Courier New"/>
                <a:sym typeface="Courier New"/>
              </a:rPr>
              <a:t>		},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000">
                <a:solidFill>
                  <a:srgbClr val="000000"/>
                </a:solidFill>
                <a:highlight>
                  <a:srgbClr val="FFFF00"/>
                </a:highlight>
              </a:rPr>
              <a:t>=&gt; Develop a Python script based on the example explained in task 1.</a:t>
            </a:r>
            <a:endParaRPr b="1" i="1" sz="800">
              <a:solidFill>
                <a:srgbClr val="000000"/>
              </a:solidFill>
              <a:highlight>
                <a:srgbClr val="FFFF00"/>
              </a:highlight>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Clr>
                <a:schemeClr val="dk1"/>
              </a:buClr>
              <a:buSzPts val="1100"/>
              <a:buFont typeface="Arial"/>
              <a:buNone/>
            </a:pPr>
            <a:r>
              <a:rPr lang="en"/>
              <a:t>Task 2 - Target Structure Network Devices - YANG</a:t>
            </a:r>
            <a:endParaRPr/>
          </a:p>
        </p:txBody>
      </p:sp>
      <p:sp>
        <p:nvSpPr>
          <p:cNvPr id="449" name="Google Shape;449;p69"/>
          <p:cNvSpPr txBox="1"/>
          <p:nvPr>
            <p:ph idx="1" type="body"/>
          </p:nvPr>
        </p:nvSpPr>
        <p:spPr>
          <a:xfrm>
            <a:off x="311700" y="973275"/>
            <a:ext cx="8520600" cy="412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1000">
                <a:solidFill>
                  <a:schemeClr val="dk1"/>
                </a:solidFill>
                <a:latin typeface="Courier New"/>
                <a:ea typeface="Courier New"/>
                <a:cs typeface="Courier New"/>
                <a:sym typeface="Courier New"/>
              </a:rPr>
              <a:t> </a:t>
            </a:r>
            <a:r>
              <a:rPr lang="en" sz="1100">
                <a:solidFill>
                  <a:srgbClr val="FFFFFF"/>
                </a:solidFill>
                <a:highlight>
                  <a:srgbClr val="FF9900"/>
                </a:highlight>
                <a:latin typeface="Courier New"/>
                <a:ea typeface="Courier New"/>
                <a:cs typeface="Courier New"/>
                <a:sym typeface="Courier New"/>
              </a:rPr>
              <a:t>"ietf-interfaces:</a:t>
            </a:r>
            <a:r>
              <a:rPr b="1" lang="en" sz="1100">
                <a:solidFill>
                  <a:srgbClr val="FFFFFF"/>
                </a:solidFill>
                <a:highlight>
                  <a:srgbClr val="FF9900"/>
                </a:highlight>
                <a:latin typeface="Courier New"/>
                <a:ea typeface="Courier New"/>
                <a:cs typeface="Courier New"/>
                <a:sym typeface="Courier New"/>
              </a:rPr>
              <a:t>interfaces</a:t>
            </a:r>
            <a:r>
              <a:rPr lang="en" sz="1100">
                <a:solidFill>
                  <a:srgbClr val="FFFFFF"/>
                </a:solidFill>
                <a:highlight>
                  <a:srgbClr val="FF9900"/>
                </a:highlight>
                <a:latin typeface="Courier New"/>
                <a:ea typeface="Courier New"/>
                <a:cs typeface="Courier New"/>
                <a:sym typeface="Courier New"/>
              </a:rPr>
              <a:t>"</a:t>
            </a: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lang="en" sz="1000">
                <a:solidFill>
                  <a:schemeClr val="dk1"/>
                </a:solidFill>
                <a:latin typeface="Courier New"/>
                <a:ea typeface="Courier New"/>
                <a:cs typeface="Courier New"/>
                <a:sym typeface="Courier New"/>
              </a:rPr>
              <a:t>     "</a:t>
            </a:r>
            <a:r>
              <a:rPr b="1" lang="en" sz="1000">
                <a:solidFill>
                  <a:srgbClr val="FF9900"/>
                </a:solidFill>
                <a:highlight>
                  <a:srgbClr val="FFFFFF"/>
                </a:highlight>
                <a:latin typeface="Courier New"/>
                <a:ea typeface="Courier New"/>
                <a:cs typeface="Courier New"/>
                <a:sym typeface="Courier New"/>
              </a:rPr>
              <a:t>interface</a:t>
            </a:r>
            <a:r>
              <a:rPr lang="en" sz="1000">
                <a:solidFill>
                  <a:schemeClr val="dk1"/>
                </a:solidFill>
                <a:latin typeface="Courier New"/>
                <a:ea typeface="Courier New"/>
                <a:cs typeface="Courier New"/>
                <a:sym typeface="Courier New"/>
              </a:rPr>
              <a:t>": </a:t>
            </a:r>
            <a:r>
              <a:rPr b="1" lang="en" sz="1000">
                <a:solidFill>
                  <a:srgbClr val="FFFFFF"/>
                </a:solidFill>
                <a:highlight>
                  <a:srgbClr val="FFFFFF"/>
                </a:highlight>
                <a:latin typeface="Courier New"/>
                <a:ea typeface="Courier New"/>
                <a:cs typeface="Courier New"/>
                <a:sym typeface="Courier New"/>
              </a:rPr>
              <a:t>[{</a:t>
            </a:r>
            <a:endParaRPr b="1" sz="1000">
              <a:solidFill>
                <a:srgbClr val="FFFFFF"/>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b="1" lang="en" sz="800">
                <a:solidFill>
                  <a:srgbClr val="980000"/>
                </a:solidFill>
                <a:highlight>
                  <a:srgbClr val="FFFFFF"/>
                </a:highlight>
                <a:latin typeface="Courier New"/>
                <a:ea typeface="Courier New"/>
                <a:cs typeface="Courier New"/>
                <a:sym typeface="Courier New"/>
              </a:rPr>
              <a:t>name</a:t>
            </a:r>
            <a:r>
              <a:rPr lang="en" sz="800">
                <a:solidFill>
                  <a:schemeClr val="dk1"/>
                </a:solidFill>
                <a:latin typeface="Courier New"/>
                <a:ea typeface="Courier New"/>
                <a:cs typeface="Courier New"/>
                <a:sym typeface="Courier New"/>
              </a:rPr>
              <a:t>": "GigabitEthernet1",</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b="1" lang="en" sz="800">
                <a:solidFill>
                  <a:srgbClr val="980000"/>
                </a:solidFill>
                <a:highlight>
                  <a:srgbClr val="FFFFFF"/>
                </a:highlight>
                <a:latin typeface="Courier New"/>
                <a:ea typeface="Courier New"/>
                <a:cs typeface="Courier New"/>
                <a:sym typeface="Courier New"/>
              </a:rPr>
              <a:t>description</a:t>
            </a:r>
            <a:r>
              <a:rPr lang="en" sz="800">
                <a:solidFill>
                  <a:schemeClr val="dk1"/>
                </a:solidFill>
                <a:latin typeface="Courier New"/>
                <a:ea typeface="Courier New"/>
                <a:cs typeface="Courier New"/>
                <a:sym typeface="Courier New"/>
              </a:rPr>
              <a:t>": "VBox",</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b="1" lang="en" sz="800">
                <a:solidFill>
                  <a:srgbClr val="980000"/>
                </a:solidFill>
                <a:highlight>
                  <a:srgbClr val="FFFFFF"/>
                </a:highlight>
                <a:latin typeface="Courier New"/>
                <a:ea typeface="Courier New"/>
                <a:cs typeface="Courier New"/>
                <a:sym typeface="Courier New"/>
              </a:rPr>
              <a:t>type</a:t>
            </a:r>
            <a:r>
              <a:rPr lang="en" sz="800">
                <a:solidFill>
                  <a:schemeClr val="dk1"/>
                </a:solidFill>
                <a:latin typeface="Courier New"/>
                <a:ea typeface="Courier New"/>
                <a:cs typeface="Courier New"/>
                <a:sym typeface="Courier New"/>
              </a:rPr>
              <a:t>": "iana-if-type:ethernetCsmacd",</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b="1" lang="en" sz="800">
                <a:solidFill>
                  <a:srgbClr val="980000"/>
                </a:solidFill>
                <a:highlight>
                  <a:srgbClr val="FFFFFF"/>
                </a:highlight>
                <a:latin typeface="Courier New"/>
                <a:ea typeface="Courier New"/>
                <a:cs typeface="Courier New"/>
                <a:sym typeface="Courier New"/>
              </a:rPr>
              <a:t>enabled</a:t>
            </a:r>
            <a:r>
              <a:rPr lang="en" sz="800">
                <a:solidFill>
                  <a:schemeClr val="dk1"/>
                </a:solidFill>
                <a:latin typeface="Courier New"/>
                <a:ea typeface="Courier New"/>
                <a:cs typeface="Courier New"/>
                <a:sym typeface="Courier New"/>
              </a:rPr>
              <a:t>": true,</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b="1" lang="en" sz="800">
                <a:solidFill>
                  <a:srgbClr val="980000"/>
                </a:solidFill>
                <a:highlight>
                  <a:srgbClr val="FFFFFF"/>
                </a:highlight>
                <a:latin typeface="Courier New"/>
                <a:ea typeface="Courier New"/>
                <a:cs typeface="Courier New"/>
                <a:sym typeface="Courier New"/>
              </a:rPr>
              <a:t>ietf-ip:ipv4</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address</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ip</a:t>
            </a:r>
            <a:r>
              <a:rPr lang="en" sz="800">
                <a:solidFill>
                  <a:schemeClr val="dk1"/>
                </a:solidFill>
                <a:latin typeface="Courier New"/>
                <a:ea typeface="Courier New"/>
                <a:cs typeface="Courier New"/>
                <a:sym typeface="Courier New"/>
              </a:rPr>
              <a:t>": "192.168.56.101",</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b="1" lang="en" sz="800">
                <a:solidFill>
                  <a:srgbClr val="FFFFFF"/>
                </a:solidFill>
                <a:highlight>
                  <a:srgbClr val="FF9900"/>
                </a:highlight>
                <a:latin typeface="Courier New"/>
                <a:ea typeface="Courier New"/>
                <a:cs typeface="Courier New"/>
                <a:sym typeface="Courier New"/>
              </a:rPr>
              <a:t>netmask</a:t>
            </a:r>
            <a:r>
              <a:rPr lang="en" sz="800">
                <a:solidFill>
                  <a:schemeClr val="dk1"/>
                </a:solidFill>
                <a:latin typeface="Courier New"/>
                <a:ea typeface="Courier New"/>
                <a:cs typeface="Courier New"/>
                <a:sym typeface="Courier New"/>
              </a:rPr>
              <a:t>": "255.255.255.0"</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r>
              <a:rPr b="1" lang="en" sz="800">
                <a:solidFill>
                  <a:srgbClr val="980000"/>
                </a:solidFill>
                <a:highlight>
                  <a:srgbClr val="FFFFFF"/>
                </a:highlight>
                <a:latin typeface="Courier New"/>
                <a:ea typeface="Courier New"/>
                <a:cs typeface="Courier New"/>
                <a:sym typeface="Courier New"/>
              </a:rPr>
              <a:t>ietf-ip:ipv6</a:t>
            </a: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rgbClr val="666666"/>
                </a:solidFill>
                <a:latin typeface="Courier New"/>
                <a:ea typeface="Courier New"/>
                <a:cs typeface="Courier New"/>
                <a:sym typeface="Courier New"/>
              </a:rPr>
              <a:t>          {</a:t>
            </a:r>
            <a:endParaRPr sz="8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rgbClr val="666666"/>
                </a:solidFill>
                <a:latin typeface="Courier New"/>
                <a:ea typeface="Courier New"/>
                <a:cs typeface="Courier New"/>
                <a:sym typeface="Courier New"/>
              </a:rPr>
              <a:t>                </a:t>
            </a:r>
            <a:r>
              <a:rPr lang="en" sz="800">
                <a:solidFill>
                  <a:srgbClr val="666666"/>
                </a:solidFill>
                <a:highlight>
                  <a:srgbClr val="FFFFFF"/>
                </a:highlight>
                <a:latin typeface="Courier New"/>
                <a:ea typeface="Courier New"/>
                <a:cs typeface="Courier New"/>
                <a:sym typeface="Courier New"/>
              </a:rPr>
              <a:t>"name": "Loopback9",</a:t>
            </a:r>
            <a:endParaRPr sz="800">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rgbClr val="666666"/>
                </a:solidFill>
                <a:highlight>
                  <a:srgbClr val="FFFFFF"/>
                </a:highlight>
                <a:latin typeface="Courier New"/>
                <a:ea typeface="Courier New"/>
                <a:cs typeface="Courier New"/>
                <a:sym typeface="Courier New"/>
              </a:rPr>
              <a:t>                "description": "Lo9",</a:t>
            </a:r>
            <a:endParaRPr sz="800">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rgbClr val="666666"/>
                </a:solidFill>
                <a:highlight>
                  <a:srgbClr val="FFFFFF"/>
                </a:highlight>
                <a:latin typeface="Courier New"/>
                <a:ea typeface="Courier New"/>
                <a:cs typeface="Courier New"/>
                <a:sym typeface="Courier New"/>
              </a:rPr>
              <a:t>                "type": "iana-if-type:softwareLoopback",</a:t>
            </a:r>
            <a:endParaRPr sz="800">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rgbClr val="666666"/>
                </a:solidFill>
                <a:highlight>
                  <a:srgbClr val="FFFFFF"/>
                </a:highlight>
                <a:latin typeface="Courier New"/>
                <a:ea typeface="Courier New"/>
                <a:cs typeface="Courier New"/>
                <a:sym typeface="Courier New"/>
              </a:rPr>
              <a:t>                "enabled": true,</a:t>
            </a:r>
            <a:endParaRPr sz="800">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rgbClr val="666666"/>
                </a:solidFill>
                <a:highlight>
                  <a:srgbClr val="FFFFFF"/>
                </a:highlight>
                <a:latin typeface="Courier New"/>
                <a:ea typeface="Courier New"/>
                <a:cs typeface="Courier New"/>
                <a:sym typeface="Courier New"/>
              </a:rPr>
              <a:t>                "ietf-ip:ipv4": {</a:t>
            </a:r>
            <a:endParaRPr sz="800">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rgbClr val="666666"/>
                </a:solidFill>
                <a:highlight>
                  <a:srgbClr val="FFFFFF"/>
                </a:highlight>
                <a:latin typeface="Courier New"/>
                <a:ea typeface="Courier New"/>
                <a:cs typeface="Courier New"/>
                <a:sym typeface="Courier New"/>
              </a:rPr>
              <a:t>                    "</a:t>
            </a:r>
            <a:r>
              <a:rPr lang="en" sz="800">
                <a:solidFill>
                  <a:srgbClr val="666666"/>
                </a:solidFill>
                <a:highlight>
                  <a:srgbClr val="FFFFFF"/>
                </a:highlight>
                <a:latin typeface="Courier New"/>
                <a:ea typeface="Courier New"/>
                <a:cs typeface="Courier New"/>
                <a:sym typeface="Courier New"/>
              </a:rPr>
              <a:t>address</a:t>
            </a:r>
            <a:r>
              <a:rPr lang="en" sz="800">
                <a:solidFill>
                  <a:srgbClr val="666666"/>
                </a:solidFill>
                <a:highlight>
                  <a:srgbClr val="FFFFFF"/>
                </a:highlight>
                <a:latin typeface="Courier New"/>
                <a:ea typeface="Courier New"/>
                <a:cs typeface="Courier New"/>
                <a:sym typeface="Courier New"/>
              </a:rPr>
              <a:t>": [{"ip": "10.9.9.9", "netmask": "255.255.255.0"},</a:t>
            </a:r>
            <a:endParaRPr sz="800">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rgbClr val="666666"/>
                </a:solidFill>
                <a:highlight>
                  <a:srgbClr val="FFFFFF"/>
                </a:highlight>
                <a:latin typeface="Courier New"/>
                <a:ea typeface="Courier New"/>
                <a:cs typeface="Courier New"/>
                <a:sym typeface="Courier New"/>
              </a:rPr>
              <a:t>                                {"ip": "172.29.0.9", "netmask": "255.255.255.0"}</a:t>
            </a:r>
            <a:endParaRPr sz="800">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rgbClr val="666666"/>
                </a:solidFill>
                <a:highlight>
                  <a:srgbClr val="FFFFFF"/>
                </a:highlight>
                <a:latin typeface="Courier New"/>
                <a:ea typeface="Courier New"/>
                <a:cs typeface="Courier New"/>
                <a:sym typeface="Courier New"/>
              </a:rPr>
              <a:t>                               ]</a:t>
            </a:r>
            <a:endParaRPr sz="800">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rgbClr val="666666"/>
                </a:solidFill>
                <a:highlight>
                  <a:srgbClr val="FFFFFF"/>
                </a:highlight>
                <a:latin typeface="Courier New"/>
                <a:ea typeface="Courier New"/>
                <a:cs typeface="Courier New"/>
                <a:sym typeface="Courier New"/>
              </a:rPr>
              <a:t>                 },</a:t>
            </a:r>
            <a:endParaRPr sz="800">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rgbClr val="666666"/>
                </a:solidFill>
                <a:highlight>
                  <a:srgbClr val="FFFFFF"/>
                </a:highlight>
                <a:latin typeface="Courier New"/>
                <a:ea typeface="Courier New"/>
                <a:cs typeface="Courier New"/>
                <a:sym typeface="Courier New"/>
              </a:rPr>
              <a:t>                "ietf-ip:ipv6": {}</a:t>
            </a:r>
            <a:endParaRPr sz="800">
              <a:solidFill>
                <a:srgbClr val="666666"/>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666666"/>
                </a:solidFill>
                <a:latin typeface="Courier New"/>
                <a:ea typeface="Courier New"/>
                <a:cs typeface="Courier New"/>
                <a:sym typeface="Courier New"/>
              </a:rPr>
              <a:t>      </a:t>
            </a:r>
            <a:r>
              <a:rPr lang="en" sz="1000">
                <a:solidFill>
                  <a:srgbClr val="666666"/>
                </a:solidFill>
                <a:highlight>
                  <a:srgbClr val="FFFFFF"/>
                </a:highlight>
                <a:latin typeface="Courier New"/>
                <a:ea typeface="Courier New"/>
                <a:cs typeface="Courier New"/>
                <a:sym typeface="Courier New"/>
              </a:rPr>
              <a:t>     </a:t>
            </a:r>
            <a:r>
              <a:rPr b="1" lang="en" sz="1000">
                <a:solidFill>
                  <a:srgbClr val="666666"/>
                </a:solidFill>
                <a:highlight>
                  <a:srgbClr val="FFFFFF"/>
                </a:highlight>
                <a:latin typeface="Courier New"/>
                <a:ea typeface="Courier New"/>
                <a:cs typeface="Courier New"/>
                <a:sym typeface="Courier New"/>
              </a:rPr>
              <a:t>}</a:t>
            </a:r>
            <a:r>
              <a:rPr lang="en" sz="1000">
                <a:solidFill>
                  <a:schemeClr val="dk1"/>
                </a:solidFill>
                <a:highlight>
                  <a:srgbClr val="FFFFFF"/>
                </a:highlight>
                <a:latin typeface="Courier New"/>
                <a:ea typeface="Courier New"/>
                <a:cs typeface="Courier New"/>
                <a:sym typeface="Courier New"/>
              </a:rPr>
              <a:t>	</a:t>
            </a:r>
            <a:r>
              <a:rPr lang="en" sz="1000">
                <a:solidFill>
                  <a:srgbClr val="FFFFFF"/>
                </a:solidFill>
                <a:highlight>
                  <a:srgbClr val="FFFFFF"/>
                </a:highlight>
                <a:latin typeface="Courier New"/>
                <a:ea typeface="Courier New"/>
                <a:cs typeface="Courier New"/>
                <a:sym typeface="Courier New"/>
              </a:rPr>
              <a:t>]</a:t>
            </a:r>
            <a:endParaRPr sz="1000">
              <a:solidFill>
                <a:srgbClr val="FFFFFF"/>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600">
                <a:solidFill>
                  <a:schemeClr val="dk1"/>
                </a:solidFill>
                <a:latin typeface="Courier New"/>
                <a:ea typeface="Courier New"/>
                <a:cs typeface="Courier New"/>
                <a:sym typeface="Courier New"/>
              </a:rPr>
              <a:t>    }</a:t>
            </a:r>
            <a:endParaRPr sz="6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000">
                <a:solidFill>
                  <a:srgbClr val="000000"/>
                </a:solidFill>
                <a:highlight>
                  <a:srgbClr val="FFFF00"/>
                </a:highlight>
              </a:rPr>
              <a:t>=&gt; Adapt the previous Python script in which you use YANG model interfaces (as shown on this slide)</a:t>
            </a:r>
            <a:endParaRPr b="1" sz="1000">
              <a:solidFill>
                <a:srgbClr val="000000"/>
              </a:solidFill>
              <a:highlight>
                <a:srgbClr val="FFFF00"/>
              </a:highlight>
            </a:endParaRPr>
          </a:p>
          <a:p>
            <a:pPr indent="0" lvl="0" marL="0" rtl="0" algn="l">
              <a:lnSpc>
                <a:spcPct val="100000"/>
              </a:lnSpc>
              <a:spcBef>
                <a:spcPts val="1600"/>
              </a:spcBef>
              <a:spcAft>
                <a:spcPts val="0"/>
              </a:spcAft>
              <a:buNone/>
            </a:pPr>
            <a:r>
              <a:t/>
            </a:r>
            <a:endParaRPr b="1" sz="10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700">
              <a:solidFill>
                <a:srgbClr val="434343"/>
              </a:solidFill>
              <a:latin typeface="Courier New"/>
              <a:ea typeface="Courier New"/>
              <a:cs typeface="Courier New"/>
              <a:sym typeface="Courier New"/>
            </a:endParaRPr>
          </a:p>
          <a:p>
            <a:pPr indent="0" lvl="0" marL="0" rtl="0" algn="l">
              <a:lnSpc>
                <a:spcPct val="100000"/>
              </a:lnSpc>
              <a:spcBef>
                <a:spcPts val="1600"/>
              </a:spcBef>
              <a:spcAft>
                <a:spcPts val="400"/>
              </a:spcAft>
              <a:buNone/>
            </a:pPr>
            <a:r>
              <a:t/>
            </a:r>
            <a:endParaRPr sz="900">
              <a:solidFill>
                <a:srgbClr val="434343"/>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Part 1</a:t>
            </a:r>
            <a:endParaRPr/>
          </a:p>
        </p:txBody>
      </p:sp>
      <p:sp>
        <p:nvSpPr>
          <p:cNvPr id="124" name="Google Shape;124;p16"/>
          <p:cNvSpPr txBox="1"/>
          <p:nvPr>
            <p:ph idx="1" type="body"/>
          </p:nvPr>
        </p:nvSpPr>
        <p:spPr>
          <a:xfrm>
            <a:off x="311700" y="1152475"/>
            <a:ext cx="8520600" cy="38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highlight>
                  <a:srgbClr val="FFFF00"/>
                </a:highlight>
              </a:rPr>
              <a:t>Part 1: DevNet Associate: Filtering JSON Data </a:t>
            </a:r>
            <a:endParaRPr b="1" sz="2000">
              <a:highlight>
                <a:srgbClr val="FFFF00"/>
              </a:highlight>
            </a:endParaRPr>
          </a:p>
          <a:p>
            <a:pPr indent="0" lvl="0" marL="0" rtl="0" algn="l">
              <a:spcBef>
                <a:spcPts val="0"/>
              </a:spcBef>
              <a:spcAft>
                <a:spcPts val="0"/>
              </a:spcAft>
              <a:buClr>
                <a:schemeClr val="dk1"/>
              </a:buClr>
              <a:buSzPts val="1100"/>
              <a:buFont typeface="Arial"/>
              <a:buNone/>
            </a:pPr>
            <a:r>
              <a:rPr b="1" lang="en" sz="1600"/>
              <a:t>Description: This part covers some aspects of the DevNet Associate course. Join to learn how to interpret JSON data coming from Webex Teams API, DNAC API, Docker inspect, Ansible.</a:t>
            </a:r>
            <a:endParaRPr b="1" sz="1600"/>
          </a:p>
          <a:p>
            <a:pPr indent="0" lvl="0" marL="0" rtl="0" algn="l">
              <a:spcBef>
                <a:spcPts val="0"/>
              </a:spcBef>
              <a:spcAft>
                <a:spcPts val="0"/>
              </a:spcAft>
              <a:buClr>
                <a:schemeClr val="dk1"/>
              </a:buClr>
              <a:buSzPts val="1100"/>
              <a:buFont typeface="Arial"/>
              <a:buNone/>
            </a:pPr>
            <a:r>
              <a:rPr lang="en" sz="2000">
                <a:solidFill>
                  <a:srgbClr val="B7B7B7"/>
                </a:solidFill>
                <a:highlight>
                  <a:srgbClr val="FFFF00"/>
                </a:highlight>
              </a:rPr>
              <a:t>Part 2: DevNet Associate: Generating JSON Data </a:t>
            </a:r>
            <a:endParaRPr sz="2000">
              <a:solidFill>
                <a:srgbClr val="B7B7B7"/>
              </a:solidFill>
              <a:highlight>
                <a:srgbClr val="FFFF00"/>
              </a:highlight>
            </a:endParaRPr>
          </a:p>
          <a:p>
            <a:pPr indent="0" lvl="0" marL="0" rtl="0" algn="l">
              <a:spcBef>
                <a:spcPts val="0"/>
              </a:spcBef>
              <a:spcAft>
                <a:spcPts val="0"/>
              </a:spcAft>
              <a:buClr>
                <a:schemeClr val="dk1"/>
              </a:buClr>
              <a:buSzPts val="1100"/>
              <a:buFont typeface="Arial"/>
              <a:buNone/>
            </a:pPr>
            <a:r>
              <a:rPr lang="en" sz="1600">
                <a:solidFill>
                  <a:srgbClr val="B7B7B7"/>
                </a:solidFill>
              </a:rPr>
              <a:t>Description: This part covers some aspects of the DevNet Associate course. Join to learn how to generate JSON data for Webex Teams API, IP Devices and Network Services from a source in the Excel format.</a:t>
            </a:r>
            <a:br>
              <a:rPr lang="en" sz="1300"/>
            </a:br>
            <a:endParaRPr sz="10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0"/>
          <p:cNvSpPr txBox="1"/>
          <p:nvPr>
            <p:ph type="title"/>
          </p:nvPr>
        </p:nvSpPr>
        <p:spPr>
          <a:xfrm>
            <a:off x="311700" y="445025"/>
            <a:ext cx="4098900" cy="9579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solidFill>
                  <a:srgbClr val="073763"/>
                </a:solidFill>
              </a:rPr>
              <a:t>Time for Questions &amp; Remarks</a:t>
            </a:r>
            <a:endParaRPr>
              <a:solidFill>
                <a:srgbClr val="073763"/>
              </a:solidFill>
            </a:endParaRPr>
          </a:p>
        </p:txBody>
      </p:sp>
      <p:pic>
        <p:nvPicPr>
          <p:cNvPr id="455" name="Google Shape;455;p70"/>
          <p:cNvPicPr preferRelativeResize="0"/>
          <p:nvPr/>
        </p:nvPicPr>
        <p:blipFill>
          <a:blip r:embed="rId3">
            <a:alphaModFix/>
          </a:blip>
          <a:stretch>
            <a:fillRect/>
          </a:stretch>
        </p:blipFill>
        <p:spPr>
          <a:xfrm>
            <a:off x="364425" y="1558025"/>
            <a:ext cx="4581526" cy="3437899"/>
          </a:xfrm>
          <a:prstGeom prst="rect">
            <a:avLst/>
          </a:prstGeom>
          <a:noFill/>
          <a:ln>
            <a:noFill/>
          </a:ln>
        </p:spPr>
      </p:pic>
      <p:pic>
        <p:nvPicPr>
          <p:cNvPr id="456" name="Google Shape;456;p70"/>
          <p:cNvPicPr preferRelativeResize="0"/>
          <p:nvPr/>
        </p:nvPicPr>
        <p:blipFill>
          <a:blip r:embed="rId4">
            <a:alphaModFix/>
          </a:blip>
          <a:stretch>
            <a:fillRect/>
          </a:stretch>
        </p:blipFill>
        <p:spPr>
          <a:xfrm>
            <a:off x="5178375" y="3881946"/>
            <a:ext cx="3720274" cy="1113979"/>
          </a:xfrm>
          <a:prstGeom prst="rect">
            <a:avLst/>
          </a:prstGeom>
          <a:noFill/>
          <a:ln>
            <a:noFill/>
          </a:ln>
        </p:spPr>
      </p:pic>
      <p:pic>
        <p:nvPicPr>
          <p:cNvPr id="457" name="Google Shape;457;p70"/>
          <p:cNvPicPr preferRelativeResize="0"/>
          <p:nvPr/>
        </p:nvPicPr>
        <p:blipFill>
          <a:blip r:embed="rId5">
            <a:alphaModFix/>
          </a:blip>
          <a:stretch>
            <a:fillRect/>
          </a:stretch>
        </p:blipFill>
        <p:spPr>
          <a:xfrm>
            <a:off x="5178375" y="977050"/>
            <a:ext cx="3692125" cy="2768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1"/>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References</a:t>
            </a:r>
            <a:endParaRPr/>
          </a:p>
        </p:txBody>
      </p:sp>
      <p:sp>
        <p:nvSpPr>
          <p:cNvPr id="463" name="Google Shape;463;p7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666666"/>
                </a:solidFill>
              </a:rPr>
              <a:t>Slide Deck for This Workshop</a:t>
            </a:r>
            <a:endParaRPr b="1">
              <a:solidFill>
                <a:srgbClr val="666666"/>
              </a:solidFill>
            </a:endParaRPr>
          </a:p>
          <a:p>
            <a:pPr indent="0" lvl="0" marL="0" rtl="0" algn="l">
              <a:spcBef>
                <a:spcPts val="0"/>
              </a:spcBef>
              <a:spcAft>
                <a:spcPts val="0"/>
              </a:spcAft>
              <a:buClr>
                <a:schemeClr val="dk1"/>
              </a:buClr>
              <a:buSzPts val="1100"/>
              <a:buFont typeface="Arial"/>
              <a:buNone/>
            </a:pPr>
            <a:r>
              <a:rPr b="1" lang="en" sz="1100">
                <a:solidFill>
                  <a:srgbClr val="666666"/>
                </a:solidFill>
              </a:rPr>
              <a:t>URL: </a:t>
            </a:r>
            <a:r>
              <a:rPr lang="en" sz="1100" u="sng">
                <a:solidFill>
                  <a:srgbClr val="666666"/>
                </a:solidFill>
                <a:hlinkClick r:id="rId3">
                  <a:extLst>
                    <a:ext uri="{A12FA001-AC4F-418D-AE19-62706E023703}">
                      <ahyp:hlinkClr val="tx"/>
                    </a:ext>
                  </a:extLst>
                </a:hlinkClick>
              </a:rPr>
              <a:t>https://docs.google.com/presentation/d/1vGFxT2L7Nd7WXp8RvgApYCb3LQglFlZSWvDpFveRqqA/edit?usp=sharing</a:t>
            </a:r>
            <a:endParaRPr sz="1100">
              <a:solidFill>
                <a:srgbClr val="666666"/>
              </a:solidFill>
            </a:endParaRPr>
          </a:p>
          <a:p>
            <a:pPr indent="0" lvl="0" marL="0" rtl="0" algn="l">
              <a:spcBef>
                <a:spcPts val="0"/>
              </a:spcBef>
              <a:spcAft>
                <a:spcPts val="0"/>
              </a:spcAft>
              <a:buClr>
                <a:schemeClr val="dk1"/>
              </a:buClr>
              <a:buSzPts val="1100"/>
              <a:buFont typeface="Arial"/>
              <a:buNone/>
            </a:pPr>
            <a:r>
              <a:t/>
            </a:r>
            <a:endParaRPr sz="1100">
              <a:solidFill>
                <a:srgbClr val="666666"/>
              </a:solidFill>
            </a:endParaRPr>
          </a:p>
          <a:p>
            <a:pPr indent="0" lvl="0" marL="0" rtl="0" algn="l">
              <a:spcBef>
                <a:spcPts val="0"/>
              </a:spcBef>
              <a:spcAft>
                <a:spcPts val="0"/>
              </a:spcAft>
              <a:buClr>
                <a:schemeClr val="dk1"/>
              </a:buClr>
              <a:buSzPts val="1100"/>
              <a:buFont typeface="Arial"/>
              <a:buNone/>
            </a:pPr>
            <a:r>
              <a:rPr b="1" lang="en">
                <a:solidFill>
                  <a:srgbClr val="666666"/>
                </a:solidFill>
              </a:rPr>
              <a:t>Data Files for the Practical Examples and Exercises of This Workshop</a:t>
            </a:r>
            <a:endParaRPr b="1">
              <a:solidFill>
                <a:srgbClr val="666666"/>
              </a:solidFill>
            </a:endParaRPr>
          </a:p>
          <a:p>
            <a:pPr indent="0" lvl="0" marL="0" rtl="0" algn="l">
              <a:spcBef>
                <a:spcPts val="0"/>
              </a:spcBef>
              <a:spcAft>
                <a:spcPts val="0"/>
              </a:spcAft>
              <a:buClr>
                <a:schemeClr val="dk1"/>
              </a:buClr>
              <a:buSzPts val="1100"/>
              <a:buFont typeface="Arial"/>
              <a:buNone/>
            </a:pPr>
            <a:r>
              <a:rPr b="1" lang="en" sz="1100">
                <a:solidFill>
                  <a:srgbClr val="666666"/>
                </a:solidFill>
              </a:rPr>
              <a:t>URL:</a:t>
            </a:r>
            <a:r>
              <a:rPr lang="en" sz="1100">
                <a:solidFill>
                  <a:srgbClr val="666666"/>
                </a:solidFill>
              </a:rPr>
              <a:t> </a:t>
            </a:r>
            <a:r>
              <a:rPr lang="en" sz="1100" u="sng">
                <a:solidFill>
                  <a:srgbClr val="666666"/>
                </a:solidFill>
                <a:hlinkClick r:id="rId4">
                  <a:extLst>
                    <a:ext uri="{A12FA001-AC4F-418D-AE19-62706E023703}">
                      <ahyp:hlinkClr val="tx"/>
                    </a:ext>
                  </a:extLst>
                </a:hlinkClick>
              </a:rPr>
              <a:t>https://drive.google.com/drive/folders/1Ip6nw4uxTHb5t9TxHEC3xcRPGzsTgEnH?usp=sharing</a:t>
            </a:r>
            <a:endParaRPr sz="1100">
              <a:solidFill>
                <a:srgbClr val="666666"/>
              </a:solidFill>
            </a:endParaRPr>
          </a:p>
          <a:p>
            <a:pPr indent="0" lvl="0" marL="0" rtl="0" algn="l">
              <a:spcBef>
                <a:spcPts val="0"/>
              </a:spcBef>
              <a:spcAft>
                <a:spcPts val="0"/>
              </a:spcAft>
              <a:buClr>
                <a:schemeClr val="dk1"/>
              </a:buClr>
              <a:buSzPts val="1100"/>
              <a:buFont typeface="Arial"/>
              <a:buNone/>
            </a:pPr>
            <a:r>
              <a:t/>
            </a:r>
            <a:endParaRPr sz="1100">
              <a:solidFill>
                <a:srgbClr val="666666"/>
              </a:solidFill>
            </a:endParaRPr>
          </a:p>
          <a:p>
            <a:pPr indent="0" lvl="0" marL="0" rtl="0" algn="l">
              <a:spcBef>
                <a:spcPts val="0"/>
              </a:spcBef>
              <a:spcAft>
                <a:spcPts val="0"/>
              </a:spcAft>
              <a:buClr>
                <a:schemeClr val="dk1"/>
              </a:buClr>
              <a:buSzPts val="1100"/>
              <a:buFont typeface="Arial"/>
              <a:buNone/>
            </a:pPr>
            <a:r>
              <a:rPr b="1" lang="en">
                <a:solidFill>
                  <a:srgbClr val="666666"/>
                </a:solidFill>
              </a:rPr>
              <a:t>Background Document For This Workshop</a:t>
            </a:r>
            <a:endParaRPr b="1">
              <a:solidFill>
                <a:srgbClr val="666666"/>
              </a:solidFill>
            </a:endParaRPr>
          </a:p>
          <a:p>
            <a:pPr indent="0" lvl="0" marL="0" rtl="0" algn="l">
              <a:spcBef>
                <a:spcPts val="0"/>
              </a:spcBef>
              <a:spcAft>
                <a:spcPts val="0"/>
              </a:spcAft>
              <a:buClr>
                <a:schemeClr val="dk1"/>
              </a:buClr>
              <a:buSzPts val="1100"/>
              <a:buFont typeface="Arial"/>
              <a:buNone/>
            </a:pPr>
            <a:r>
              <a:rPr b="1" lang="en" sz="1100">
                <a:solidFill>
                  <a:srgbClr val="666666"/>
                </a:solidFill>
              </a:rPr>
              <a:t>URL:</a:t>
            </a:r>
            <a:r>
              <a:rPr lang="en" sz="1100">
                <a:solidFill>
                  <a:srgbClr val="666666"/>
                </a:solidFill>
              </a:rPr>
              <a:t> </a:t>
            </a:r>
            <a:br>
              <a:rPr lang="en" sz="1100">
                <a:solidFill>
                  <a:srgbClr val="666666"/>
                </a:solidFill>
              </a:rPr>
            </a:br>
            <a:r>
              <a:rPr lang="en" sz="1100" u="sng">
                <a:solidFill>
                  <a:srgbClr val="666666"/>
                </a:solidFill>
                <a:hlinkClick r:id="rId5">
                  <a:extLst>
                    <a:ext uri="{A12FA001-AC4F-418D-AE19-62706E023703}">
                      <ahyp:hlinkClr val="tx"/>
                    </a:ext>
                  </a:extLst>
                </a:hlinkClick>
              </a:rPr>
              <a:t>https://docs.google.com/document/d/1jWNaW4OMkcCu1wnXZbQSMKxy23dIcq6ds4CBnEEXe0Q/edit?usp=sharing</a:t>
            </a:r>
            <a:endParaRPr sz="1100">
              <a:solidFill>
                <a:srgbClr val="666666"/>
              </a:solidFill>
            </a:endParaRPr>
          </a:p>
          <a:p>
            <a:pPr indent="0" lvl="0" marL="0" rtl="0" algn="l">
              <a:spcBef>
                <a:spcPts val="0"/>
              </a:spcBef>
              <a:spcAft>
                <a:spcPts val="0"/>
              </a:spcAft>
              <a:buNone/>
            </a:pPr>
            <a:r>
              <a:t/>
            </a:r>
            <a:endParaRPr b="1">
              <a:solidFill>
                <a:srgbClr val="66666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2"/>
          <p:cNvSpPr txBox="1"/>
          <p:nvPr>
            <p:ph type="title"/>
          </p:nvPr>
        </p:nvSpPr>
        <p:spPr>
          <a:xfrm>
            <a:off x="311700" y="445025"/>
            <a:ext cx="36285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solidFill>
                  <a:srgbClr val="073763"/>
                </a:solidFill>
              </a:rPr>
              <a:t>My Recent Badges</a:t>
            </a:r>
            <a:endParaRPr>
              <a:solidFill>
                <a:srgbClr val="073763"/>
              </a:solidFill>
            </a:endParaRPr>
          </a:p>
        </p:txBody>
      </p:sp>
      <p:pic>
        <p:nvPicPr>
          <p:cNvPr id="469" name="Google Shape;469;p72"/>
          <p:cNvPicPr preferRelativeResize="0"/>
          <p:nvPr/>
        </p:nvPicPr>
        <p:blipFill>
          <a:blip r:embed="rId3">
            <a:alphaModFix/>
          </a:blip>
          <a:stretch>
            <a:fillRect/>
          </a:stretch>
        </p:blipFill>
        <p:spPr>
          <a:xfrm>
            <a:off x="152400" y="1170125"/>
            <a:ext cx="7695296" cy="3820975"/>
          </a:xfrm>
          <a:prstGeom prst="rect">
            <a:avLst/>
          </a:prstGeom>
          <a:noFill/>
          <a:ln>
            <a:noFill/>
          </a:ln>
        </p:spPr>
      </p:pic>
      <p:pic>
        <p:nvPicPr>
          <p:cNvPr id="470" name="Google Shape;470;p72"/>
          <p:cNvPicPr preferRelativeResize="0"/>
          <p:nvPr/>
        </p:nvPicPr>
        <p:blipFill>
          <a:blip r:embed="rId4">
            <a:alphaModFix/>
          </a:blip>
          <a:stretch>
            <a:fillRect/>
          </a:stretch>
        </p:blipFill>
        <p:spPr>
          <a:xfrm>
            <a:off x="7373488" y="319812"/>
            <a:ext cx="1770525" cy="82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Problem Statement</a:t>
            </a:r>
            <a:endParaRPr/>
          </a:p>
        </p:txBody>
      </p:sp>
      <p:sp>
        <p:nvSpPr>
          <p:cNvPr id="130" name="Google Shape;130;p1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FF00"/>
                </a:highlight>
              </a:rPr>
              <a:t>Response Data in JSON Format</a:t>
            </a:r>
            <a:endParaRPr>
              <a:highlight>
                <a:srgbClr val="FFFF00"/>
              </a:highlight>
            </a:endParaRPr>
          </a:p>
          <a:p>
            <a:pPr indent="-317500" lvl="0" marL="457200" rtl="0" algn="l">
              <a:spcBef>
                <a:spcPts val="0"/>
              </a:spcBef>
              <a:spcAft>
                <a:spcPts val="0"/>
              </a:spcAft>
              <a:buSzPts val="1400"/>
              <a:buChar char="●"/>
            </a:pPr>
            <a:r>
              <a:rPr lang="en"/>
              <a:t>Machine readable</a:t>
            </a:r>
            <a:endParaRPr/>
          </a:p>
          <a:p>
            <a:pPr indent="-317500" lvl="0" marL="457200" rtl="0" algn="l">
              <a:spcBef>
                <a:spcPts val="0"/>
              </a:spcBef>
              <a:spcAft>
                <a:spcPts val="0"/>
              </a:spcAft>
              <a:buSzPts val="1400"/>
              <a:buChar char="●"/>
            </a:pPr>
            <a:r>
              <a:rPr lang="en"/>
              <a:t>Hierarchical Tree structure</a:t>
            </a:r>
            <a:endParaRPr/>
          </a:p>
          <a:p>
            <a:pPr indent="-317500" lvl="0" marL="457200" rtl="0" algn="l">
              <a:spcBef>
                <a:spcPts val="0"/>
              </a:spcBef>
              <a:spcAft>
                <a:spcPts val="0"/>
              </a:spcAft>
              <a:buSzPts val="1400"/>
              <a:buChar char="●"/>
            </a:pPr>
            <a:r>
              <a:rPr lang="en">
                <a:highlight>
                  <a:srgbClr val="FFF2CC"/>
                </a:highlight>
              </a:rPr>
              <a:t>Overwhelming </a:t>
            </a:r>
            <a:r>
              <a:rPr lang="en"/>
              <a:t>for humans</a:t>
            </a:r>
            <a:endParaRPr/>
          </a:p>
        </p:txBody>
      </p:sp>
      <p:pic>
        <p:nvPicPr>
          <p:cNvPr id="131" name="Google Shape;131;p17"/>
          <p:cNvPicPr preferRelativeResize="0"/>
          <p:nvPr/>
        </p:nvPicPr>
        <p:blipFill>
          <a:blip r:embed="rId3">
            <a:alphaModFix/>
          </a:blip>
          <a:stretch>
            <a:fillRect/>
          </a:stretch>
        </p:blipFill>
        <p:spPr>
          <a:xfrm>
            <a:off x="4385100" y="1088775"/>
            <a:ext cx="4644875" cy="38980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 1: JSON RESPONSE DATA</a:t>
            </a:r>
            <a:endParaRPr/>
          </a:p>
        </p:txBody>
      </p:sp>
      <p:sp>
        <p:nvSpPr>
          <p:cNvPr id="137" name="Google Shape;137;p1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1600"/>
              </a:spcBef>
              <a:spcAft>
                <a:spcPts val="0"/>
              </a:spcAft>
              <a:buClr>
                <a:schemeClr val="dk1"/>
              </a:buClr>
              <a:buSzPts val="1100"/>
              <a:buFont typeface="Arial"/>
              <a:buNone/>
            </a:pPr>
            <a:r>
              <a:rPr b="1" lang="en">
                <a:highlight>
                  <a:srgbClr val="FFFF00"/>
                </a:highlight>
              </a:rPr>
              <a:t>RESTCONF </a:t>
            </a:r>
            <a:r>
              <a:rPr b="1" lang="en">
                <a:highlight>
                  <a:srgbClr val="FFFF00"/>
                </a:highlight>
              </a:rPr>
              <a:t>URL Example/ Virtual Router</a:t>
            </a:r>
            <a:br>
              <a:rPr lang="en" sz="1400">
                <a:solidFill>
                  <a:srgbClr val="434343"/>
                </a:solidFill>
              </a:rPr>
            </a:br>
            <a:r>
              <a:rPr lang="en" sz="1400" u="sng">
                <a:solidFill>
                  <a:schemeClr val="accent5"/>
                </a:solidFill>
                <a:highlight>
                  <a:srgbClr val="EFEFEF"/>
                </a:highlight>
                <a:latin typeface="Courier New"/>
                <a:ea typeface="Courier New"/>
                <a:cs typeface="Courier New"/>
                <a:sym typeface="Courier New"/>
                <a:hlinkClick r:id="rId3">
                  <a:extLst>
                    <a:ext uri="{A12FA001-AC4F-418D-AE19-62706E023703}">
                      <ahyp:hlinkClr val="tx"/>
                    </a:ext>
                  </a:extLst>
                </a:hlinkClick>
              </a:rPr>
              <a:t>https://192.168.56.101/restconf/data/ietf-interfaces:interfaces</a:t>
            </a:r>
            <a:br>
              <a:rPr i="1" lang="en" sz="1000">
                <a:solidFill>
                  <a:srgbClr val="434343"/>
                </a:solidFill>
                <a:highlight>
                  <a:srgbClr val="EFEFEF"/>
                </a:highlight>
                <a:latin typeface="Courier New"/>
                <a:ea typeface="Courier New"/>
                <a:cs typeface="Courier New"/>
                <a:sym typeface="Courier New"/>
              </a:rPr>
            </a:br>
            <a:r>
              <a:rPr i="1" lang="en" sz="1000">
                <a:solidFill>
                  <a:srgbClr val="434343"/>
                </a:solidFill>
                <a:highlight>
                  <a:srgbClr val="EFEFEF"/>
                </a:highlight>
                <a:latin typeface="Courier New"/>
                <a:ea typeface="Courier New"/>
                <a:cs typeface="Courier New"/>
                <a:sym typeface="Courier New"/>
              </a:rPr>
              <a:t>Authentication header is needed</a:t>
            </a:r>
            <a:endParaRPr i="1" sz="1000">
              <a:solidFill>
                <a:srgbClr val="434343"/>
              </a:solidFill>
              <a:highlight>
                <a:srgbClr val="EFEFEF"/>
              </a:highlight>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 sz="1600"/>
              <a:t>Raw Response (serialized, machine readable)</a:t>
            </a:r>
            <a:endParaRPr b="1" sz="1600"/>
          </a:p>
          <a:p>
            <a:pPr indent="0" lvl="0" marL="0" rtl="0" algn="l">
              <a:spcBef>
                <a:spcPts val="1600"/>
              </a:spcBef>
              <a:spcAft>
                <a:spcPts val="0"/>
              </a:spcAft>
              <a:buClr>
                <a:schemeClr val="dk1"/>
              </a:buClr>
              <a:buSzPts val="1100"/>
              <a:buFont typeface="Arial"/>
              <a:buNone/>
            </a:pPr>
            <a:r>
              <a:rPr lang="en" sz="1200">
                <a:solidFill>
                  <a:srgbClr val="434343"/>
                </a:solidFill>
                <a:highlight>
                  <a:srgbClr val="EFEFEF"/>
                </a:highlight>
                <a:latin typeface="Courier New"/>
                <a:ea typeface="Courier New"/>
                <a:cs typeface="Courier New"/>
                <a:sym typeface="Courier New"/>
              </a:rPr>
              <a:t>{"</a:t>
            </a:r>
            <a:r>
              <a:rPr b="1" lang="en" sz="1200">
                <a:solidFill>
                  <a:srgbClr val="000000"/>
                </a:solidFill>
                <a:highlight>
                  <a:srgbClr val="EFEFEF"/>
                </a:highlight>
                <a:latin typeface="Courier New"/>
                <a:ea typeface="Courier New"/>
                <a:cs typeface="Courier New"/>
                <a:sym typeface="Courier New"/>
              </a:rPr>
              <a:t>ietf-interfaces:interfaces</a:t>
            </a:r>
            <a:r>
              <a:rPr lang="en" sz="1200">
                <a:solidFill>
                  <a:srgbClr val="434343"/>
                </a:solidFill>
                <a:highlight>
                  <a:srgbClr val="EFEFEF"/>
                </a:highlight>
                <a:latin typeface="Courier New"/>
                <a:ea typeface="Courier New"/>
                <a:cs typeface="Courier New"/>
                <a:sym typeface="Courier New"/>
              </a:rPr>
              <a:t>": {</a:t>
            </a:r>
            <a:r>
              <a:rPr b="1" lang="en" sz="1200">
                <a:solidFill>
                  <a:srgbClr val="000000"/>
                </a:solidFill>
                <a:highlight>
                  <a:srgbClr val="EFEFEF"/>
                </a:highlight>
                <a:latin typeface="Courier New"/>
                <a:ea typeface="Courier New"/>
                <a:cs typeface="Courier New"/>
                <a:sym typeface="Courier New"/>
              </a:rPr>
              <a:t>"</a:t>
            </a:r>
            <a:r>
              <a:rPr b="1" lang="en" sz="1200">
                <a:solidFill>
                  <a:srgbClr val="000000"/>
                </a:solidFill>
                <a:highlight>
                  <a:srgbClr val="FFFF00"/>
                </a:highlight>
                <a:latin typeface="Courier New"/>
                <a:ea typeface="Courier New"/>
                <a:cs typeface="Courier New"/>
                <a:sym typeface="Courier New"/>
              </a:rPr>
              <a:t>interface</a:t>
            </a:r>
            <a:r>
              <a:rPr b="1" lang="en" sz="1200">
                <a:solidFill>
                  <a:srgbClr val="000000"/>
                </a:solidFill>
                <a:highlight>
                  <a:srgbClr val="EFEFEF"/>
                </a:highlight>
                <a:latin typeface="Courier New"/>
                <a:ea typeface="Courier New"/>
                <a:cs typeface="Courier New"/>
                <a:sym typeface="Courier New"/>
              </a:rPr>
              <a:t>"</a:t>
            </a:r>
            <a:r>
              <a:rPr lang="en" sz="1200">
                <a:solidFill>
                  <a:srgbClr val="434343"/>
                </a:solidFill>
                <a:highlight>
                  <a:srgbClr val="EFEFEF"/>
                </a:highlight>
                <a:latin typeface="Courier New"/>
                <a:ea typeface="Courier New"/>
                <a:cs typeface="Courier New"/>
                <a:sym typeface="Courier New"/>
              </a:rPr>
              <a:t>: [{"</a:t>
            </a:r>
            <a:r>
              <a:rPr b="1" lang="en" sz="1200">
                <a:solidFill>
                  <a:srgbClr val="000000"/>
                </a:solidFill>
                <a:highlight>
                  <a:srgbClr val="FFFF00"/>
                </a:highlight>
                <a:latin typeface="Courier New"/>
                <a:ea typeface="Courier New"/>
                <a:cs typeface="Courier New"/>
                <a:sym typeface="Courier New"/>
              </a:rPr>
              <a:t>name</a:t>
            </a:r>
            <a:r>
              <a:rPr lang="en" sz="1200">
                <a:solidFill>
                  <a:srgbClr val="434343"/>
                </a:solidFill>
                <a:highlight>
                  <a:srgbClr val="EFEFEF"/>
                </a:highlight>
                <a:latin typeface="Courier New"/>
                <a:ea typeface="Courier New"/>
                <a:cs typeface="Courier New"/>
                <a:sym typeface="Courier New"/>
              </a:rPr>
              <a:t>": "GigabitEthernet1", "description": "VBox", "</a:t>
            </a:r>
            <a:r>
              <a:rPr b="1" lang="en" sz="1200">
                <a:solidFill>
                  <a:srgbClr val="434343"/>
                </a:solidFill>
                <a:highlight>
                  <a:srgbClr val="FFFF00"/>
                </a:highlight>
                <a:latin typeface="Courier New"/>
                <a:ea typeface="Courier New"/>
                <a:cs typeface="Courier New"/>
                <a:sym typeface="Courier New"/>
              </a:rPr>
              <a:t>type</a:t>
            </a:r>
            <a:r>
              <a:rPr lang="en" sz="1200">
                <a:solidFill>
                  <a:srgbClr val="434343"/>
                </a:solidFill>
                <a:highlight>
                  <a:srgbClr val="EFEFEF"/>
                </a:highlight>
                <a:latin typeface="Courier New"/>
                <a:ea typeface="Courier New"/>
                <a:cs typeface="Courier New"/>
                <a:sym typeface="Courier New"/>
              </a:rPr>
              <a:t>": "iana-if-type:ethernetCsmacd", "enabled": true, "ietf-ip:ipv4": {</a:t>
            </a:r>
            <a:r>
              <a:rPr b="1" lang="en" sz="1200">
                <a:solidFill>
                  <a:srgbClr val="666666"/>
                </a:solidFill>
                <a:highlight>
                  <a:srgbClr val="EFEFEF"/>
                </a:highlight>
                <a:latin typeface="Courier New"/>
                <a:ea typeface="Courier New"/>
                <a:cs typeface="Courier New"/>
                <a:sym typeface="Courier New"/>
              </a:rPr>
              <a:t>"</a:t>
            </a:r>
            <a:r>
              <a:rPr b="1" lang="en" sz="1200">
                <a:solidFill>
                  <a:srgbClr val="000000"/>
                </a:solidFill>
                <a:highlight>
                  <a:srgbClr val="FFFF00"/>
                </a:highlight>
                <a:latin typeface="Courier New"/>
                <a:ea typeface="Courier New"/>
                <a:cs typeface="Courier New"/>
                <a:sym typeface="Courier New"/>
              </a:rPr>
              <a:t>address</a:t>
            </a:r>
            <a:r>
              <a:rPr b="1" lang="en" sz="1200">
                <a:solidFill>
                  <a:srgbClr val="666666"/>
                </a:solidFill>
                <a:highlight>
                  <a:srgbClr val="EFEFEF"/>
                </a:highlight>
                <a:latin typeface="Courier New"/>
                <a:ea typeface="Courier New"/>
                <a:cs typeface="Courier New"/>
                <a:sym typeface="Courier New"/>
              </a:rPr>
              <a:t>"</a:t>
            </a:r>
            <a:r>
              <a:rPr lang="en" sz="1200">
                <a:solidFill>
                  <a:srgbClr val="666666"/>
                </a:solidFill>
                <a:highlight>
                  <a:srgbClr val="EFEFEF"/>
                </a:highlight>
                <a:latin typeface="Courier New"/>
                <a:ea typeface="Courier New"/>
                <a:cs typeface="Courier New"/>
                <a:sym typeface="Courier New"/>
              </a:rPr>
              <a:t>:</a:t>
            </a:r>
            <a:r>
              <a:rPr lang="en" sz="1200">
                <a:solidFill>
                  <a:srgbClr val="434343"/>
                </a:solidFill>
                <a:highlight>
                  <a:srgbClr val="EFEFEF"/>
                </a:highlight>
                <a:latin typeface="Courier New"/>
                <a:ea typeface="Courier New"/>
                <a:cs typeface="Courier New"/>
                <a:sym typeface="Courier New"/>
              </a:rPr>
              <a:t> [{"</a:t>
            </a:r>
            <a:r>
              <a:rPr b="1" lang="en" sz="1200">
                <a:solidFill>
                  <a:srgbClr val="434343"/>
                </a:solidFill>
                <a:highlight>
                  <a:srgbClr val="FFFF00"/>
                </a:highlight>
                <a:latin typeface="Courier New"/>
                <a:ea typeface="Courier New"/>
                <a:cs typeface="Courier New"/>
                <a:sym typeface="Courier New"/>
              </a:rPr>
              <a:t>ip</a:t>
            </a:r>
            <a:r>
              <a:rPr lang="en" sz="1200">
                <a:solidFill>
                  <a:srgbClr val="434343"/>
                </a:solidFill>
                <a:highlight>
                  <a:srgbClr val="EFEFEF"/>
                </a:highlight>
                <a:latin typeface="Courier New"/>
                <a:ea typeface="Courier New"/>
                <a:cs typeface="Courier New"/>
                <a:sym typeface="Courier New"/>
              </a:rPr>
              <a:t>": "192.168.56.101", "</a:t>
            </a:r>
            <a:r>
              <a:rPr b="1" lang="en" sz="1200">
                <a:solidFill>
                  <a:srgbClr val="434343"/>
                </a:solidFill>
                <a:highlight>
                  <a:srgbClr val="FFFF00"/>
                </a:highlight>
                <a:latin typeface="Courier New"/>
                <a:ea typeface="Courier New"/>
                <a:cs typeface="Courier New"/>
                <a:sym typeface="Courier New"/>
              </a:rPr>
              <a:t>netmask</a:t>
            </a:r>
            <a:r>
              <a:rPr lang="en" sz="1200">
                <a:solidFill>
                  <a:srgbClr val="434343"/>
                </a:solidFill>
                <a:highlight>
                  <a:srgbClr val="EFEFEF"/>
                </a:highlight>
                <a:latin typeface="Courier New"/>
                <a:ea typeface="Courier New"/>
                <a:cs typeface="Courier New"/>
                <a:sym typeface="Courier New"/>
              </a:rPr>
              <a:t>": "255.255.255.0"}]}, "ietf-ip:ipv6": {}}, {"name": "Loopback9", "description": "999", "type": "iana-if-type:softwareLoopback", "</a:t>
            </a:r>
            <a:r>
              <a:rPr b="1" lang="en" sz="1200">
                <a:solidFill>
                  <a:srgbClr val="434343"/>
                </a:solidFill>
                <a:highlight>
                  <a:srgbClr val="FFFF00"/>
                </a:highlight>
                <a:latin typeface="Courier New"/>
                <a:ea typeface="Courier New"/>
                <a:cs typeface="Courier New"/>
                <a:sym typeface="Courier New"/>
              </a:rPr>
              <a:t>enabled</a:t>
            </a:r>
            <a:r>
              <a:rPr lang="en" sz="1200">
                <a:solidFill>
                  <a:srgbClr val="434343"/>
                </a:solidFill>
                <a:highlight>
                  <a:srgbClr val="EFEFEF"/>
                </a:highlight>
                <a:latin typeface="Courier New"/>
                <a:ea typeface="Courier New"/>
                <a:cs typeface="Courier New"/>
                <a:sym typeface="Courier New"/>
              </a:rPr>
              <a:t>": true, "ietf-ip:ipv4": {"</a:t>
            </a:r>
            <a:r>
              <a:rPr b="1" lang="en" sz="1200">
                <a:solidFill>
                  <a:srgbClr val="434343"/>
                </a:solidFill>
                <a:highlight>
                  <a:srgbClr val="FFFF00"/>
                </a:highlight>
                <a:latin typeface="Courier New"/>
                <a:ea typeface="Courier New"/>
                <a:cs typeface="Courier New"/>
                <a:sym typeface="Courier New"/>
              </a:rPr>
              <a:t>address</a:t>
            </a:r>
            <a:r>
              <a:rPr lang="en" sz="1200">
                <a:solidFill>
                  <a:srgbClr val="434343"/>
                </a:solidFill>
                <a:highlight>
                  <a:srgbClr val="EFEFEF"/>
                </a:highlight>
                <a:latin typeface="Courier New"/>
                <a:ea typeface="Courier New"/>
                <a:cs typeface="Courier New"/>
                <a:sym typeface="Courier New"/>
              </a:rPr>
              <a:t>": [{"</a:t>
            </a:r>
            <a:r>
              <a:rPr b="1" lang="en" sz="1200">
                <a:solidFill>
                  <a:srgbClr val="434343"/>
                </a:solidFill>
                <a:highlight>
                  <a:srgbClr val="FFFF00"/>
                </a:highlight>
                <a:latin typeface="Courier New"/>
                <a:ea typeface="Courier New"/>
                <a:cs typeface="Courier New"/>
                <a:sym typeface="Courier New"/>
              </a:rPr>
              <a:t>ip</a:t>
            </a:r>
            <a:r>
              <a:rPr lang="en" sz="1200">
                <a:solidFill>
                  <a:srgbClr val="434343"/>
                </a:solidFill>
                <a:highlight>
                  <a:srgbClr val="EFEFEF"/>
                </a:highlight>
                <a:latin typeface="Courier New"/>
                <a:ea typeface="Courier New"/>
                <a:cs typeface="Courier New"/>
                <a:sym typeface="Courier New"/>
              </a:rPr>
              <a:t>": "10.9.9.9", "</a:t>
            </a:r>
            <a:r>
              <a:rPr b="1" lang="en" sz="1200">
                <a:solidFill>
                  <a:srgbClr val="434343"/>
                </a:solidFill>
                <a:highlight>
                  <a:srgbClr val="FFFF00"/>
                </a:highlight>
                <a:latin typeface="Courier New"/>
                <a:ea typeface="Courier New"/>
                <a:cs typeface="Courier New"/>
                <a:sym typeface="Courier New"/>
              </a:rPr>
              <a:t>netmask</a:t>
            </a:r>
            <a:r>
              <a:rPr lang="en" sz="1200">
                <a:solidFill>
                  <a:srgbClr val="434343"/>
                </a:solidFill>
                <a:highlight>
                  <a:srgbClr val="EFEFEF"/>
                </a:highlight>
                <a:latin typeface="Courier New"/>
                <a:ea typeface="Courier New"/>
                <a:cs typeface="Courier New"/>
                <a:sym typeface="Courier New"/>
              </a:rPr>
              <a:t>": "255.255.255.0"}]}, "ietf-ip:ipv6": {}}]}}</a:t>
            </a:r>
            <a:endParaRPr sz="1400">
              <a:solidFill>
                <a:srgbClr val="434343"/>
              </a:solidFill>
              <a:highlight>
                <a:srgbClr val="EFEFEF"/>
              </a:highlight>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t/>
            </a:r>
            <a:endParaRPr sz="1400">
              <a:solidFill>
                <a:srgbClr val="434343"/>
              </a:solidFill>
            </a:endParaRPr>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311700" y="445025"/>
            <a:ext cx="8520600" cy="572700"/>
          </a:xfrm>
          <a:prstGeom prst="rect">
            <a:avLst/>
          </a:prstGeom>
        </p:spPr>
        <p:txBody>
          <a:bodyPr anchorCtr="0" anchor="ctr" bIns="45700" lIns="91400" spcFirstLastPara="1" rIns="91400" wrap="square" tIns="45700">
            <a:noAutofit/>
          </a:bodyPr>
          <a:lstStyle/>
          <a:p>
            <a:pPr indent="0" lvl="0" marL="0" rtl="0" algn="l">
              <a:spcBef>
                <a:spcPts val="0"/>
              </a:spcBef>
              <a:spcAft>
                <a:spcPts val="0"/>
              </a:spcAft>
              <a:buNone/>
            </a:pPr>
            <a:r>
              <a:rPr lang="en"/>
              <a:t>Example 2: JSON RESPONSE DATA</a:t>
            </a:r>
            <a:endParaRPr/>
          </a:p>
        </p:txBody>
      </p:sp>
      <p:sp>
        <p:nvSpPr>
          <p:cNvPr id="143" name="Google Shape;143;p19"/>
          <p:cNvSpPr txBox="1"/>
          <p:nvPr>
            <p:ph idx="1" type="body"/>
          </p:nvPr>
        </p:nvSpPr>
        <p:spPr>
          <a:xfrm>
            <a:off x="311700" y="1152475"/>
            <a:ext cx="8520600" cy="3794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highlight>
                  <a:srgbClr val="FFFF00"/>
                </a:highlight>
              </a:rPr>
              <a:t>DNA CENTER CLIENT HEALTH REQUEST </a:t>
            </a:r>
            <a:endParaRPr b="1">
              <a:highlight>
                <a:srgbClr val="FFFF00"/>
              </a:highlight>
            </a:endParaRPr>
          </a:p>
          <a:p>
            <a:pPr indent="0" lvl="0" marL="0" rtl="0" algn="l">
              <a:lnSpc>
                <a:spcPct val="100000"/>
              </a:lnSpc>
              <a:spcBef>
                <a:spcPts val="0"/>
              </a:spcBef>
              <a:spcAft>
                <a:spcPts val="0"/>
              </a:spcAft>
              <a:buNone/>
            </a:pPr>
            <a:r>
              <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highlight>
                  <a:srgbClr val="EFEFEF"/>
                </a:highlight>
                <a:latin typeface="Courier New"/>
                <a:ea typeface="Courier New"/>
                <a:cs typeface="Courier New"/>
                <a:sym typeface="Courier New"/>
              </a:rPr>
              <a:t>import </a:t>
            </a:r>
            <a:r>
              <a:rPr b="1" lang="en" sz="1000">
                <a:solidFill>
                  <a:schemeClr val="dk1"/>
                </a:solidFill>
                <a:highlight>
                  <a:srgbClr val="EFEFEF"/>
                </a:highlight>
                <a:latin typeface="Courier New"/>
                <a:ea typeface="Courier New"/>
                <a:cs typeface="Courier New"/>
                <a:sym typeface="Courier New"/>
              </a:rPr>
              <a:t>requests</a:t>
            </a:r>
            <a:endParaRPr b="1" sz="1000">
              <a:solidFill>
                <a:schemeClr val="dk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chemeClr val="dk1"/>
                </a:solidFill>
                <a:highlight>
                  <a:srgbClr val="EFEFEF"/>
                </a:highlight>
                <a:latin typeface="Courier New"/>
                <a:ea typeface="Courier New"/>
                <a:cs typeface="Courier New"/>
                <a:sym typeface="Courier New"/>
              </a:rPr>
              <a:t>import </a:t>
            </a:r>
            <a:r>
              <a:rPr b="1" lang="en" sz="1000">
                <a:solidFill>
                  <a:schemeClr val="dk1"/>
                </a:solidFill>
                <a:highlight>
                  <a:srgbClr val="EFEFEF"/>
                </a:highlight>
                <a:latin typeface="Courier New"/>
                <a:ea typeface="Courier New"/>
                <a:cs typeface="Courier New"/>
                <a:sym typeface="Courier New"/>
              </a:rPr>
              <a:t>json</a:t>
            </a:r>
            <a:endParaRPr b="1" sz="1000">
              <a:solidFill>
                <a:schemeClr val="dk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i="1" lang="en" sz="800">
                <a:solidFill>
                  <a:schemeClr val="dk1"/>
                </a:solidFill>
                <a:highlight>
                  <a:srgbClr val="EFEFEF"/>
                </a:highlight>
                <a:latin typeface="Courier New"/>
                <a:ea typeface="Courier New"/>
                <a:cs typeface="Courier New"/>
                <a:sym typeface="Courier New"/>
              </a:rPr>
              <a:t># f-string is used for string formatting of request url</a:t>
            </a:r>
            <a:br>
              <a:rPr i="1" lang="en" sz="800">
                <a:solidFill>
                  <a:schemeClr val="dk1"/>
                </a:solidFill>
                <a:highlight>
                  <a:srgbClr val="EFEFEF"/>
                </a:highlight>
                <a:latin typeface="Courier New"/>
                <a:ea typeface="Courier New"/>
                <a:cs typeface="Courier New"/>
                <a:sym typeface="Courier New"/>
              </a:rPr>
            </a:br>
            <a:r>
              <a:rPr i="1" lang="en" sz="800">
                <a:solidFill>
                  <a:schemeClr val="dk1"/>
                </a:solidFill>
                <a:highlight>
                  <a:srgbClr val="EFEFEF"/>
                </a:highlight>
                <a:latin typeface="Courier New"/>
                <a:ea typeface="Courier New"/>
                <a:cs typeface="Courier New"/>
                <a:sym typeface="Courier New"/>
              </a:rPr>
              <a:t># Authentication header is needed</a:t>
            </a:r>
            <a:br>
              <a:rPr i="1" lang="en" sz="800">
                <a:solidFill>
                  <a:schemeClr val="dk1"/>
                </a:solidFill>
                <a:highlight>
                  <a:srgbClr val="EFEFEF"/>
                </a:highlight>
                <a:latin typeface="Courier New"/>
                <a:ea typeface="Courier New"/>
                <a:cs typeface="Courier New"/>
                <a:sym typeface="Courier New"/>
              </a:rPr>
            </a:br>
            <a:r>
              <a:rPr b="1" lang="en" sz="1200">
                <a:solidFill>
                  <a:schemeClr val="dk1"/>
                </a:solidFill>
                <a:highlight>
                  <a:srgbClr val="FFFF00"/>
                </a:highlight>
                <a:latin typeface="Courier New"/>
                <a:ea typeface="Courier New"/>
                <a:cs typeface="Courier New"/>
                <a:sym typeface="Courier New"/>
              </a:rPr>
              <a:t>get_resp = requests.get(</a:t>
            </a:r>
            <a:r>
              <a:rPr b="1" lang="en" sz="1000">
                <a:solidFill>
                  <a:srgbClr val="FF9900"/>
                </a:solidFill>
                <a:highlight>
                  <a:srgbClr val="FFF2CC"/>
                </a:highlight>
                <a:latin typeface="Courier New"/>
                <a:ea typeface="Courier New"/>
                <a:cs typeface="Courier New"/>
                <a:sym typeface="Courier New"/>
              </a:rPr>
              <a:t>f</a:t>
            </a:r>
            <a:r>
              <a:rPr lang="en" sz="1200">
                <a:solidFill>
                  <a:schemeClr val="dk1"/>
                </a:solidFill>
                <a:highlight>
                  <a:srgbClr val="FFFF00"/>
                </a:highlight>
                <a:latin typeface="Courier New"/>
                <a:ea typeface="Courier New"/>
                <a:cs typeface="Courier New"/>
                <a:sym typeface="Courier New"/>
              </a:rPr>
              <a:t>"https://{host}/dna/intent/api/v1/</a:t>
            </a:r>
            <a:r>
              <a:rPr b="1" lang="en" sz="1200">
                <a:solidFill>
                  <a:schemeClr val="dk1"/>
                </a:solidFill>
                <a:highlight>
                  <a:srgbClr val="FFFF00"/>
                </a:highlight>
                <a:latin typeface="Courier New"/>
                <a:ea typeface="Courier New"/>
                <a:cs typeface="Courier New"/>
                <a:sym typeface="Courier New"/>
              </a:rPr>
              <a:t>client-health</a:t>
            </a:r>
            <a:r>
              <a:rPr lang="en" sz="1200">
                <a:solidFill>
                  <a:schemeClr val="dk1"/>
                </a:solidFill>
                <a:highlight>
                  <a:srgbClr val="FFFF00"/>
                </a:highlight>
                <a:latin typeface="Courier New"/>
                <a:ea typeface="Courier New"/>
                <a:cs typeface="Courier New"/>
                <a:sym typeface="Courier New"/>
              </a:rPr>
              <a:t>",</a:t>
            </a:r>
            <a:endParaRPr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FFFF00"/>
                </a:highlight>
                <a:latin typeface="Courier New"/>
                <a:ea typeface="Courier New"/>
                <a:cs typeface="Courier New"/>
                <a:sym typeface="Courier New"/>
              </a:rPr>
              <a:t>                         headers=headers, params=params)</a:t>
            </a:r>
            <a:endParaRPr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20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600">
                <a:highlight>
                  <a:schemeClr val="lt1"/>
                </a:highlight>
              </a:rPr>
              <a:t>RAW RESPONSE DATA FRAGMENT</a:t>
            </a:r>
            <a:br>
              <a:rPr b="1" lang="en" sz="1600">
                <a:highlight>
                  <a:schemeClr val="lt1"/>
                </a:highlight>
              </a:rPr>
            </a:br>
            <a:endParaRPr b="1" sz="1000">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EFEFEF"/>
                </a:highlight>
                <a:latin typeface="Courier New"/>
                <a:ea typeface="Courier New"/>
                <a:cs typeface="Courier New"/>
                <a:sym typeface="Courier New"/>
              </a:rPr>
              <a:t>{</a:t>
            </a:r>
            <a:r>
              <a:rPr b="1" lang="en" sz="1200">
                <a:solidFill>
                  <a:srgbClr val="000000"/>
                </a:solidFill>
                <a:highlight>
                  <a:srgbClr val="FFFF00"/>
                </a:highlight>
                <a:latin typeface="Courier New"/>
                <a:ea typeface="Courier New"/>
                <a:cs typeface="Courier New"/>
                <a:sym typeface="Courier New"/>
              </a:rPr>
              <a:t>'response'</a:t>
            </a:r>
            <a:r>
              <a:rPr lang="en" sz="1200">
                <a:solidFill>
                  <a:schemeClr val="dk1"/>
                </a:solidFill>
                <a:highlight>
                  <a:srgbClr val="EFEFEF"/>
                </a:highlight>
                <a:latin typeface="Courier New"/>
                <a:ea typeface="Courier New"/>
                <a:cs typeface="Courier New"/>
                <a:sym typeface="Courier New"/>
              </a:rPr>
              <a:t>: [{'siteId': 'global', </a:t>
            </a:r>
            <a:r>
              <a:rPr b="1" lang="en" sz="1200">
                <a:solidFill>
                  <a:schemeClr val="dk1"/>
                </a:solidFill>
                <a:highlight>
                  <a:srgbClr val="FFFF00"/>
                </a:highlight>
                <a:latin typeface="Courier New"/>
                <a:ea typeface="Courier New"/>
                <a:cs typeface="Courier New"/>
                <a:sym typeface="Courier New"/>
              </a:rPr>
              <a:t>'scoreDetail'</a:t>
            </a:r>
            <a:r>
              <a:rPr lang="en" sz="1200">
                <a:solidFill>
                  <a:schemeClr val="dk1"/>
                </a:solidFill>
                <a:highlight>
                  <a:srgbClr val="EFEFEF"/>
                </a:highlight>
                <a:latin typeface="Courier New"/>
                <a:ea typeface="Courier New"/>
                <a:cs typeface="Courier New"/>
                <a:sym typeface="Courier New"/>
              </a:rPr>
              <a:t>: [{'scoreCategory': {'scoreCategory': 'CLIENT_TYPE', 'value': 'ALL'}, </a:t>
            </a:r>
            <a:r>
              <a:rPr b="1" lang="en" sz="1200">
                <a:solidFill>
                  <a:schemeClr val="dk1"/>
                </a:solidFill>
                <a:highlight>
                  <a:srgbClr val="FFFF00"/>
                </a:highlight>
                <a:latin typeface="Courier New"/>
                <a:ea typeface="Courier New"/>
                <a:cs typeface="Courier New"/>
                <a:sym typeface="Courier New"/>
              </a:rPr>
              <a:t>'scoreValue'</a:t>
            </a:r>
            <a:r>
              <a:rPr lang="en" sz="1200">
                <a:solidFill>
                  <a:schemeClr val="dk1"/>
                </a:solidFill>
                <a:highlight>
                  <a:srgbClr val="EFEFEF"/>
                </a:highlight>
                <a:latin typeface="Courier New"/>
                <a:ea typeface="Courier New"/>
                <a:cs typeface="Courier New"/>
                <a:sym typeface="Courier New"/>
              </a:rPr>
              <a:t>: 29, </a:t>
            </a:r>
            <a:r>
              <a:rPr b="1" lang="en" sz="1200">
                <a:solidFill>
                  <a:schemeClr val="dk1"/>
                </a:solidFill>
                <a:highlight>
                  <a:srgbClr val="FFFF00"/>
                </a:highlight>
                <a:latin typeface="Courier New"/>
                <a:ea typeface="Courier New"/>
                <a:cs typeface="Courier New"/>
                <a:sym typeface="Courier New"/>
              </a:rPr>
              <a:t>'clientCount'</a:t>
            </a:r>
            <a:r>
              <a:rPr lang="en" sz="1200">
                <a:solidFill>
                  <a:schemeClr val="dk1"/>
                </a:solidFill>
                <a:highlight>
                  <a:srgbClr val="EFEFEF"/>
                </a:highlight>
                <a:latin typeface="Courier New"/>
                <a:ea typeface="Courier New"/>
                <a:cs typeface="Courier New"/>
                <a:sym typeface="Courier New"/>
              </a:rPr>
              <a:t>: 82, 'clientUniqueCount': 82, 'starttime': 1611071700000, 'endtime': 1611072000000}, {'scoreCategory': {'scoreCategory': 'CLIENT_TYPE', 'value': 'WIRED'}, 'scoreValue': 100, 'clientCount': 2, 'clientUniqueCount': 2, 'starttime': 1611071700000, 'endtime': 1611072000000, 'scoreList': [{'scoreCategory': {'scoreCategory': 'SCORE_TYPE', 'value': 'POOR'}, 'scoreValue': -1, 'clientCount': 0, 'clientUniqueCount': 0, 'starttime': 1611071700000, 'endtime': 1611072000000}, ...</a:t>
            </a:r>
            <a:endParaRPr sz="1200">
              <a:solidFill>
                <a:schemeClr val="dk1"/>
              </a:solidFill>
              <a:highlight>
                <a:srgbClr val="EFEFE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